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68" r:id="rId2"/>
    <p:sldId id="306" r:id="rId3"/>
    <p:sldId id="275" r:id="rId4"/>
    <p:sldId id="269" r:id="rId5"/>
    <p:sldId id="334" r:id="rId6"/>
    <p:sldId id="335" r:id="rId7"/>
    <p:sldId id="336" r:id="rId8"/>
    <p:sldId id="337" r:id="rId9"/>
    <p:sldId id="338" r:id="rId10"/>
    <p:sldId id="339" r:id="rId11"/>
    <p:sldId id="340" r:id="rId12"/>
    <p:sldId id="308" r:id="rId13"/>
    <p:sldId id="341" r:id="rId14"/>
    <p:sldId id="342" r:id="rId15"/>
    <p:sldId id="343" r:id="rId16"/>
    <p:sldId id="344" r:id="rId17"/>
    <p:sldId id="345" r:id="rId18"/>
    <p:sldId id="346" r:id="rId19"/>
    <p:sldId id="347" r:id="rId20"/>
    <p:sldId id="348" r:id="rId21"/>
    <p:sldId id="349" r:id="rId22"/>
    <p:sldId id="350" r:id="rId23"/>
    <p:sldId id="290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56887"/>
    <a:srgbClr val="9ACC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0" autoAdjust="0"/>
    <p:restoredTop sz="95859"/>
  </p:normalViewPr>
  <p:slideViewPr>
    <p:cSldViewPr snapToGrid="0">
      <p:cViewPr>
        <p:scale>
          <a:sx n="94" d="100"/>
          <a:sy n="94" d="100"/>
        </p:scale>
        <p:origin x="144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notesMaster" Target="notesMasters/notesMaster1.xml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30" Type="http://schemas.microsoft.com/office/2015/10/relationships/revisionInfo" Target="revisionInfo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468C07-0365-3D4F-87F9-091C0F7A7BA0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2BFAF7-1195-1842-80BA-15206D7CD5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1681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56887"/>
                </a:solidFill>
              </a:rPr>
              <a:t>We assume that gross has relationship with both production and marketing process, thus gross is probably affected by factors including budget,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duration and popularity of director and cast (which is reflected by Facebook likes). Additionally, gross is also affected by word-of-mouth marketing online, which could be reflected through IMDb score, number of voted users and number of critics for reviews.</a:t>
            </a:r>
            <a:endParaRPr lang="en-US" dirty="0">
              <a:solidFill>
                <a:srgbClr val="056887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BFAF7-1195-1842-80BA-15206D7CD5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0343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56887"/>
                </a:solidFill>
              </a:rPr>
              <a:t>We assume that gross has relationship with both production and marketing process, thus gross is probably affected by factors including budget,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duration and popularity of director and cast (which is reflected by Facebook likes). Additionally, gross is also affected by word-of-mouth marketing online, which could be reflected through IMDb score, number of voted users and number of critics for reviews.</a:t>
            </a:r>
            <a:endParaRPr lang="en-US" dirty="0">
              <a:solidFill>
                <a:srgbClr val="056887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BFAF7-1195-1842-80BA-15206D7CD5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9512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56887"/>
                </a:solidFill>
              </a:rPr>
              <a:t>We assume that gross has relationship with both production and marketing process, thus gross is probably affected by factors including budget,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duration and popularity of director and cast (which is reflected by Facebook likes). Additionally, gross is also affected by word-of-mouth marketing online, which could be reflected through IMDb score, number of voted users and number of critics for reviews.</a:t>
            </a:r>
            <a:endParaRPr lang="en-US" dirty="0">
              <a:solidFill>
                <a:srgbClr val="056887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BFAF7-1195-1842-80BA-15206D7CD5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425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56887"/>
                </a:solidFill>
              </a:rPr>
              <a:t>We assume that gross has relationship with both production and marketing process, thus gross is probably affected by factors including budget,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duration and popularity of director and cast (which is reflected by Facebook likes). Additionally, gross is also affected by word-of-mouth marketing online, which could be reflected through IMDb score, number of voted users and number of critics for reviews.</a:t>
            </a:r>
            <a:endParaRPr lang="en-US" dirty="0">
              <a:solidFill>
                <a:srgbClr val="056887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BFAF7-1195-1842-80BA-15206D7CD5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17208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56887"/>
                </a:solidFill>
              </a:rPr>
              <a:t>We assume that gross has relationship with both production and marketing process, thus gross is probably affected by factors including budget,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duration and popularity of director and cast (which is reflected by Facebook likes). Additionally, gross is also affected by word-of-mouth marketing online, which could be reflected through IMDb score, number of voted users and number of critics for reviews.</a:t>
            </a:r>
            <a:endParaRPr lang="en-US" dirty="0">
              <a:solidFill>
                <a:srgbClr val="056887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BFAF7-1195-1842-80BA-15206D7CD5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3764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56887"/>
                </a:solidFill>
              </a:rPr>
              <a:t>We assume that gross has relationship with both production and marketing process, thus gross is probably affected by factors including budget,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duration and popularity of director and cast (which is reflected by Facebook likes). Additionally, gross is also affected by word-of-mouth marketing online, which could be reflected through IMDb score, number of voted users and number of critics for reviews.</a:t>
            </a:r>
            <a:endParaRPr lang="en-US" dirty="0">
              <a:solidFill>
                <a:srgbClr val="056887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BFAF7-1195-1842-80BA-15206D7CD5D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661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56887"/>
                </a:solidFill>
              </a:rPr>
              <a:t>We assume that gross has relationship with both production and marketing process, thus gross is probably affected by factors including budget,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duration and popularity of director and cast (which is reflected by Facebook likes). Additionally, gross is also affected by word-of-mouth marketing online, which could be reflected through IMDb score, number of voted users and number of critics for reviews.</a:t>
            </a:r>
            <a:endParaRPr lang="en-US" dirty="0">
              <a:solidFill>
                <a:srgbClr val="056887"/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52BFAF7-1195-1842-80BA-15206D7CD5D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3450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1302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4888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799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159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7247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8857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0847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251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69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3898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9178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DF0AD-D920-438C-ADA9-2E79635E5003}" type="datetimeFigureOut">
              <a:rPr lang="en-US" smtClean="0"/>
              <a:t>11/29/17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0D0293-3F9A-472B-816D-55A227708C5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596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4" Type="http://schemas.openxmlformats.org/officeDocument/2006/relationships/image" Target="../media/image19.tiff"/><Relationship Id="rId5" Type="http://schemas.openxmlformats.org/officeDocument/2006/relationships/image" Target="../media/image20.tiff"/><Relationship Id="rId6" Type="http://schemas.openxmlformats.org/officeDocument/2006/relationships/image" Target="../media/image21.tiff"/><Relationship Id="rId7" Type="http://schemas.openxmlformats.org/officeDocument/2006/relationships/image" Target="../media/image22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4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tiff"/><Relationship Id="rId3" Type="http://schemas.openxmlformats.org/officeDocument/2006/relationships/image" Target="../media/image27.tif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677" y="1954"/>
            <a:ext cx="1220567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369169" y="429358"/>
            <a:ext cx="6822831" cy="1893501"/>
          </a:xfrm>
        </p:spPr>
        <p:txBody>
          <a:bodyPr>
            <a:norm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DSO 5</a:t>
            </a:r>
            <a:r>
              <a:rPr lang="en-US" altLang="zh-CN" b="1" dirty="0">
                <a:solidFill>
                  <a:schemeClr val="bg1"/>
                </a:solidFill>
              </a:rPr>
              <a:t>3</a:t>
            </a:r>
            <a:r>
              <a:rPr lang="en-US" b="1" dirty="0">
                <a:solidFill>
                  <a:schemeClr val="bg1"/>
                </a:solidFill>
              </a:rPr>
              <a:t>0 </a:t>
            </a:r>
            <a:r>
              <a:rPr lang="en-US" altLang="zh-CN" b="1" dirty="0">
                <a:solidFill>
                  <a:schemeClr val="bg1"/>
                </a:solidFill>
              </a:rPr>
              <a:t>Final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b="1" dirty="0">
                <a:solidFill>
                  <a:schemeClr val="bg1"/>
                </a:solidFill>
              </a:rPr>
              <a:t>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706678" y="3024786"/>
            <a:ext cx="2872156" cy="812335"/>
          </a:xfrm>
        </p:spPr>
        <p:txBody>
          <a:bodyPr>
            <a:normAutofit/>
          </a:bodyPr>
          <a:lstStyle/>
          <a:p>
            <a:r>
              <a:rPr lang="en-US" sz="2000" b="1" dirty="0" err="1">
                <a:solidFill>
                  <a:srgbClr val="056887"/>
                </a:solidFill>
              </a:rPr>
              <a:t>Zhuoqun</a:t>
            </a:r>
            <a:r>
              <a:rPr lang="en-US" sz="2000" b="1" dirty="0">
                <a:solidFill>
                  <a:srgbClr val="056887"/>
                </a:solidFill>
              </a:rPr>
              <a:t> </a:t>
            </a:r>
            <a:r>
              <a:rPr lang="en-US" altLang="zh-CN" sz="2000" b="1" dirty="0">
                <a:solidFill>
                  <a:srgbClr val="056887"/>
                </a:solidFill>
              </a:rPr>
              <a:t>SHENG</a:t>
            </a:r>
            <a:endParaRPr lang="en-US" sz="2000" b="1" dirty="0">
              <a:solidFill>
                <a:srgbClr val="056887"/>
              </a:solidFill>
            </a:endParaRPr>
          </a:p>
          <a:p>
            <a:r>
              <a:rPr lang="en-US" sz="2000" b="1" dirty="0">
                <a:solidFill>
                  <a:srgbClr val="056887"/>
                </a:solidFill>
              </a:rPr>
              <a:t>He </a:t>
            </a:r>
            <a:r>
              <a:rPr lang="en-US" altLang="zh-CN" sz="2000" b="1" dirty="0">
                <a:solidFill>
                  <a:srgbClr val="056887"/>
                </a:solidFill>
              </a:rPr>
              <a:t>YOU</a:t>
            </a:r>
          </a:p>
          <a:p>
            <a:endParaRPr lang="en-US" sz="2000" b="1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4999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56887"/>
                </a:solidFill>
              </a:rPr>
              <a:t>Analysis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into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IMDb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Score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5999" y="1085335"/>
            <a:ext cx="9906001" cy="536702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56887"/>
                </a:solidFill>
              </a:rPr>
              <a:t>Actors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mr-IN" altLang="zh-CN" dirty="0">
                <a:solidFill>
                  <a:srgbClr val="056887"/>
                </a:solidFill>
              </a:rPr>
              <a:t>–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Highest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Score</a:t>
            </a:r>
            <a:endParaRPr lang="en-US" altLang="zh-CN" sz="3200" dirty="0">
              <a:solidFill>
                <a:srgbClr val="056887"/>
              </a:solidFill>
            </a:endParaRP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pPr lvl="1"/>
            <a:endParaRPr lang="en-US" altLang="zh-CN" dirty="0">
              <a:solidFill>
                <a:srgbClr val="056887"/>
              </a:solidFill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2443018" y="1606550"/>
            <a:ext cx="3198730" cy="4845805"/>
            <a:chOff x="2443018" y="1606550"/>
            <a:chExt cx="3759200" cy="569487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43018" y="1606550"/>
              <a:ext cx="3759200" cy="3035300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43018" y="4641850"/>
              <a:ext cx="3759200" cy="2659570"/>
            </a:xfrm>
            <a:prstGeom prst="rect">
              <a:avLst/>
            </a:prstGeom>
          </p:spPr>
        </p:pic>
      </p:grp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994" r="2423"/>
          <a:stretch/>
        </p:blipFill>
        <p:spPr>
          <a:xfrm>
            <a:off x="5641748" y="1606550"/>
            <a:ext cx="3154359" cy="486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291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56887"/>
                </a:solidFill>
              </a:rPr>
              <a:t>Analysis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into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IMDb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Score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5999" y="1085335"/>
            <a:ext cx="9906001" cy="5367020"/>
          </a:xfrm>
        </p:spPr>
        <p:txBody>
          <a:bodyPr>
            <a:normAutofit lnSpcReduction="10000"/>
          </a:bodyPr>
          <a:lstStyle/>
          <a:p>
            <a:r>
              <a:rPr lang="en-US" altLang="zh-CN" sz="3200" dirty="0">
                <a:solidFill>
                  <a:srgbClr val="056887"/>
                </a:solidFill>
              </a:rPr>
              <a:t>Using the lasso regression, we could identify the ratio of variables have signification impact on the dependent variables.</a:t>
            </a: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r>
              <a:rPr lang="en-US" altLang="zh-CN" sz="3200" dirty="0">
                <a:solidFill>
                  <a:srgbClr val="056887"/>
                </a:solidFill>
              </a:rPr>
              <a:t>21.7% of genres have significantly impact on IMDb score.</a:t>
            </a:r>
          </a:p>
          <a:p>
            <a:r>
              <a:rPr lang="en-US" altLang="zh-CN" sz="3200" dirty="0">
                <a:solidFill>
                  <a:srgbClr val="056887"/>
                </a:solidFill>
              </a:rPr>
              <a:t>None of actors, keywords, directors have significantly impact on IMDb score.</a:t>
            </a:r>
          </a:p>
          <a:p>
            <a:r>
              <a:rPr lang="en-US" altLang="zh-CN" sz="3200" dirty="0">
                <a:solidFill>
                  <a:srgbClr val="056887"/>
                </a:solidFill>
              </a:rPr>
              <a:t>That may because we use IMDb score as a categorical variable rather than numerical. This result could be improved if we change the attribute of the IMDb score in further research.</a:t>
            </a: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pPr lvl="1"/>
            <a:endParaRPr lang="en-US" altLang="zh-CN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925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56887"/>
                </a:solidFill>
              </a:rPr>
              <a:t>Analysis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into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Gross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5999" y="1085335"/>
            <a:ext cx="9906001" cy="5367020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rgbClr val="056887"/>
                </a:solidFill>
              </a:rPr>
              <a:t>Linear</a:t>
            </a:r>
            <a:r>
              <a:rPr lang="zh-CN" altLang="en-US" sz="2400" dirty="0">
                <a:solidFill>
                  <a:srgbClr val="056887"/>
                </a:solidFill>
              </a:rPr>
              <a:t> </a:t>
            </a:r>
            <a:r>
              <a:rPr lang="en-US" altLang="zh-CN" sz="2400" dirty="0">
                <a:solidFill>
                  <a:srgbClr val="056887"/>
                </a:solidFill>
              </a:rPr>
              <a:t>Regression</a:t>
            </a:r>
            <a:r>
              <a:rPr lang="zh-CN" altLang="en-US" sz="2400" dirty="0">
                <a:solidFill>
                  <a:srgbClr val="056887"/>
                </a:solidFill>
              </a:rPr>
              <a:t> </a:t>
            </a:r>
            <a:r>
              <a:rPr lang="en-US" altLang="zh-CN" sz="2400" dirty="0">
                <a:solidFill>
                  <a:srgbClr val="056887"/>
                </a:solidFill>
              </a:rPr>
              <a:t>Analysis</a:t>
            </a:r>
          </a:p>
          <a:p>
            <a:r>
              <a:rPr lang="en-US" altLang="zh-CN" sz="2400" dirty="0">
                <a:solidFill>
                  <a:srgbClr val="056887"/>
                </a:solidFill>
              </a:rPr>
              <a:t>Variables: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endParaRPr lang="en-US" altLang="zh-CN" dirty="0">
              <a:solidFill>
                <a:srgbClr val="056887"/>
              </a:solidFill>
            </a:endParaRPr>
          </a:p>
          <a:p>
            <a:pPr lvl="1"/>
            <a:r>
              <a:rPr lang="en-US" altLang="zh-CN" sz="2000" dirty="0">
                <a:solidFill>
                  <a:srgbClr val="056887"/>
                </a:solidFill>
              </a:rPr>
              <a:t>budget,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duration,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title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year,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director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Facebook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likes,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actor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1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Facebook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likes, actor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2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Facebook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likes,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actor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3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Facebook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likes,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cast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total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Facebook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likes, movie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Facebook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likes, number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of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voted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users, number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of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critic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for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reviews, face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number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in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poster.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173" y="2917963"/>
            <a:ext cx="6337300" cy="2400300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2584173" y="5474510"/>
            <a:ext cx="8213036" cy="145637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dirty="0">
                <a:solidFill>
                  <a:srgbClr val="056887"/>
                </a:solidFill>
              </a:rPr>
              <a:t>Budget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has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strong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positive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effects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on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gross.</a:t>
            </a:r>
          </a:p>
          <a:p>
            <a:r>
              <a:rPr lang="en-US" altLang="zh-CN" sz="2000" dirty="0">
                <a:solidFill>
                  <a:srgbClr val="056887"/>
                </a:solidFill>
              </a:rPr>
              <a:t>Duration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has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an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obvious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negative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relationship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with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gross.</a:t>
            </a:r>
          </a:p>
          <a:p>
            <a:r>
              <a:rPr lang="en-US" altLang="zh-CN" sz="2000" dirty="0">
                <a:solidFill>
                  <a:srgbClr val="056887"/>
                </a:solidFill>
              </a:rPr>
              <a:t>Facebook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likes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of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staff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seems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to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have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little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to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do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with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gross.</a:t>
            </a:r>
          </a:p>
          <a:p>
            <a:r>
              <a:rPr lang="en-US" altLang="zh-CN" sz="2000" dirty="0">
                <a:solidFill>
                  <a:srgbClr val="056887"/>
                </a:solidFill>
              </a:rPr>
              <a:t>Number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of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voted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users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has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a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slight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positive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relationship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with</a:t>
            </a:r>
            <a:r>
              <a:rPr lang="zh-CN" altLang="en-US" sz="2000" dirty="0">
                <a:solidFill>
                  <a:srgbClr val="056887"/>
                </a:solidFill>
              </a:rPr>
              <a:t> </a:t>
            </a:r>
            <a:r>
              <a:rPr lang="en-US" altLang="zh-CN" sz="2000" dirty="0">
                <a:solidFill>
                  <a:srgbClr val="056887"/>
                </a:solidFill>
              </a:rPr>
              <a:t>gross.</a:t>
            </a:r>
          </a:p>
          <a:p>
            <a:endParaRPr lang="en-US" altLang="zh-CN" sz="2000" dirty="0">
              <a:solidFill>
                <a:srgbClr val="056887"/>
              </a:solidFill>
            </a:endParaRPr>
          </a:p>
          <a:p>
            <a:pPr lvl="1"/>
            <a:endParaRPr lang="en-US" altLang="zh-CN" sz="2000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3262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56887"/>
                </a:solidFill>
              </a:rPr>
              <a:t>Analysis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into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Gross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5999" y="1085335"/>
            <a:ext cx="9906001" cy="5367020"/>
          </a:xfrm>
        </p:spPr>
        <p:txBody>
          <a:bodyPr>
            <a:normAutofit/>
          </a:bodyPr>
          <a:lstStyle/>
          <a:p>
            <a:r>
              <a:rPr lang="en-US" altLang="zh-CN" dirty="0" smtClean="0">
                <a:solidFill>
                  <a:srgbClr val="056887"/>
                </a:solidFill>
              </a:rPr>
              <a:t>Genres</a:t>
            </a:r>
            <a:endParaRPr lang="en-US" altLang="zh-CN" sz="3200" dirty="0">
              <a:solidFill>
                <a:srgbClr val="056887"/>
              </a:solidFill>
            </a:endParaRPr>
          </a:p>
          <a:p>
            <a:pPr lvl="1"/>
            <a:endParaRPr lang="en-US" altLang="zh-CN" dirty="0">
              <a:solidFill>
                <a:srgbClr val="056887"/>
              </a:solidFill>
            </a:endParaRPr>
          </a:p>
        </p:txBody>
      </p:sp>
      <p:sp>
        <p:nvSpPr>
          <p:cNvPr id="11" name="Content Placeholder 2"/>
          <p:cNvSpPr txBox="1">
            <a:spLocks/>
          </p:cNvSpPr>
          <p:nvPr/>
        </p:nvSpPr>
        <p:spPr>
          <a:xfrm>
            <a:off x="8695908" y="1463040"/>
            <a:ext cx="3027089" cy="235660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 smtClean="0">
                <a:solidFill>
                  <a:srgbClr val="056887"/>
                </a:solidFill>
              </a:rPr>
              <a:t>According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to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Lasso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model,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78.26</a:t>
            </a:r>
            <a:r>
              <a:rPr lang="en-US" altLang="zh-CN" dirty="0">
                <a:solidFill>
                  <a:srgbClr val="056887"/>
                </a:solidFill>
              </a:rPr>
              <a:t>%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genres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and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1.24%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keywords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contribute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to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gross</a:t>
            </a:r>
            <a:endParaRPr lang="en-US" altLang="zh-CN" sz="3200" dirty="0">
              <a:solidFill>
                <a:srgbClr val="056887"/>
              </a:solidFill>
            </a:endParaRP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pPr lvl="1"/>
            <a:endParaRPr lang="en-US" altLang="zh-CN" dirty="0">
              <a:solidFill>
                <a:srgbClr val="056887"/>
              </a:solidFill>
            </a:endParaRPr>
          </a:p>
        </p:txBody>
      </p:sp>
      <p:graphicFrame>
        <p:nvGraphicFramePr>
          <p:cNvPr id="13" name="Table 12"/>
          <p:cNvGraphicFramePr>
            <a:graphicFrameLocks noGrp="1"/>
          </p:cNvGraphicFramePr>
          <p:nvPr/>
        </p:nvGraphicFramePr>
        <p:xfrm>
          <a:off x="1197978" y="1586058"/>
          <a:ext cx="6186669" cy="4037244"/>
        </p:xfrm>
        <a:graphic>
          <a:graphicData uri="http://schemas.openxmlformats.org/drawingml/2006/table">
            <a:tbl>
              <a:tblPr/>
              <a:tblGrid>
                <a:gridCol w="727179"/>
                <a:gridCol w="2366156"/>
                <a:gridCol w="1796971"/>
                <a:gridCol w="1296363"/>
              </a:tblGrid>
              <a:tr h="200313"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Genre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Coefficient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Keyword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Coefficient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Adventure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0.54039629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iron man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1.7325129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Animation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D6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0.33085388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3CE8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velociraptor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E2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1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1.19511312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A8E"/>
                    </a:solidFill>
                  </a:tcPr>
                </a:tc>
              </a:tr>
              <a:tr h="16469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Action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D6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A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0.30981386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8CF8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experiment gone wrong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19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58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1.19503439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B8E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Fantasy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AB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9D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0.22553026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BD58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disaster film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58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56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1.19489973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DDB8E"/>
                    </a:solidFill>
                  </a:tcPr>
                </a:tc>
              </a:tr>
              <a:tr h="267929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Sci-Fi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9D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17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0.20380205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0D7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physical appearance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56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D6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1.14607346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D90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History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17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04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0.15351692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CDA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dc comics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D6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76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1.09140279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092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War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04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6D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0.13753685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0DB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teddy bear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76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B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0.95738073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97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Biography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6D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5F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0.08883533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9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day care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B6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F5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0.95737811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4E797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Sport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5F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5D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0.03640468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3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tentacle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F5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3F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0.94949297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797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Family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5D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E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0.03503043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3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goblin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3F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84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0.92559591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998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News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E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0.03409123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7E3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snowman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84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2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0.91979423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998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Mystery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0.01213348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CE4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sister love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2F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95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0.91976416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998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Short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37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E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5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self survival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95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3C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0.90420161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99"/>
                    </a:solidFill>
                  </a:tcPr>
                </a:tc>
              </a:tr>
              <a:tr h="203913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Romance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E3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E1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-0.00106688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5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fight to the death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3C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F074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0.90417362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EA99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Music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E1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52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-0.04436885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9E8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terrorist plot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F074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6E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0.82381366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E9B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Musical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52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0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-0.04822326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9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lawlessness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6E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B3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0.82378445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E9B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Thriller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0F0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1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-0.05213305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9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imprisonment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B3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7D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0.82369967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E9B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Crime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1C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8B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-0.05813061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CE9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death of child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7D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82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0.80385281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9C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Comedy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8B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A011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-0.0647272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EEA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missile attack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826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02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0.79208552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</a:tr>
              <a:tr h="187724"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Western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A011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54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-0.14187135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E82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human bomb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02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AB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0.7920397</a:t>
                      </a:r>
                    </a:p>
                  </a:txBody>
                  <a:tcPr marL="6141" marR="6141" marT="6141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C5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7191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56887"/>
                </a:solidFill>
              </a:rPr>
              <a:t>Analysis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into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Gross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5999" y="1085335"/>
            <a:ext cx="9906001" cy="5367020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56887"/>
                </a:solidFill>
              </a:rPr>
              <a:t>Directors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mr-IN" altLang="zh-CN" dirty="0">
                <a:solidFill>
                  <a:srgbClr val="056887"/>
                </a:solidFill>
              </a:rPr>
              <a:t>–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Highest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Gross</a:t>
            </a:r>
            <a:endParaRPr lang="en-US" altLang="zh-CN" sz="3200" dirty="0">
              <a:solidFill>
                <a:srgbClr val="056887"/>
              </a:solidFill>
            </a:endParaRP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pPr lvl="1"/>
            <a:endParaRPr lang="en-US" altLang="zh-CN" dirty="0">
              <a:solidFill>
                <a:srgbClr val="056887"/>
              </a:solidFill>
            </a:endParaRPr>
          </a:p>
        </p:txBody>
      </p:sp>
      <p:sp>
        <p:nvSpPr>
          <p:cNvPr id="12" name="Content Placeholder 2"/>
          <p:cNvSpPr txBox="1">
            <a:spLocks/>
          </p:cNvSpPr>
          <p:nvPr/>
        </p:nvSpPr>
        <p:spPr>
          <a:xfrm>
            <a:off x="6748477" y="1221872"/>
            <a:ext cx="4943890" cy="104676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solidFill>
                  <a:srgbClr val="056887"/>
                </a:solidFill>
              </a:rPr>
              <a:t>According to Lasso model, 11.54%</a:t>
            </a:r>
            <a:r>
              <a:rPr lang="zh-CN" altLang="en-US" sz="2400" dirty="0">
                <a:solidFill>
                  <a:srgbClr val="056887"/>
                </a:solidFill>
              </a:rPr>
              <a:t> </a:t>
            </a:r>
            <a:r>
              <a:rPr lang="en-US" altLang="zh-CN" sz="2400" dirty="0">
                <a:solidFill>
                  <a:srgbClr val="056887"/>
                </a:solidFill>
              </a:rPr>
              <a:t>directors</a:t>
            </a:r>
            <a:r>
              <a:rPr lang="zh-CN" altLang="en-US" sz="2400" dirty="0">
                <a:solidFill>
                  <a:srgbClr val="056887"/>
                </a:solidFill>
              </a:rPr>
              <a:t> </a:t>
            </a:r>
            <a:r>
              <a:rPr lang="en-US" altLang="zh-CN" sz="2400" dirty="0" smtClean="0">
                <a:solidFill>
                  <a:srgbClr val="056887"/>
                </a:solidFill>
              </a:rPr>
              <a:t>and</a:t>
            </a:r>
            <a:r>
              <a:rPr lang="zh-CN" altLang="en-US" sz="2400" dirty="0" smtClean="0">
                <a:solidFill>
                  <a:srgbClr val="056887"/>
                </a:solidFill>
              </a:rPr>
              <a:t> </a:t>
            </a:r>
            <a:r>
              <a:rPr lang="en-US" altLang="zh-CN" sz="2400" dirty="0" smtClean="0">
                <a:solidFill>
                  <a:srgbClr val="056887"/>
                </a:solidFill>
              </a:rPr>
              <a:t>1.63%</a:t>
            </a:r>
            <a:r>
              <a:rPr lang="zh-CN" altLang="en-US" sz="2400" dirty="0" smtClean="0">
                <a:solidFill>
                  <a:srgbClr val="056887"/>
                </a:solidFill>
              </a:rPr>
              <a:t> </a:t>
            </a:r>
            <a:r>
              <a:rPr lang="en-US" altLang="zh-CN" sz="2400" dirty="0" smtClean="0">
                <a:solidFill>
                  <a:srgbClr val="056887"/>
                </a:solidFill>
              </a:rPr>
              <a:t>actors</a:t>
            </a:r>
            <a:r>
              <a:rPr lang="zh-CN" altLang="en-US" sz="2400" dirty="0" smtClean="0">
                <a:solidFill>
                  <a:srgbClr val="056887"/>
                </a:solidFill>
              </a:rPr>
              <a:t> </a:t>
            </a:r>
            <a:r>
              <a:rPr lang="en-US" altLang="zh-CN" sz="2400" dirty="0" smtClean="0">
                <a:solidFill>
                  <a:srgbClr val="056887"/>
                </a:solidFill>
              </a:rPr>
              <a:t>contribute</a:t>
            </a:r>
            <a:r>
              <a:rPr lang="zh-CN" altLang="en-US" sz="2400" dirty="0" smtClean="0">
                <a:solidFill>
                  <a:srgbClr val="056887"/>
                </a:solidFill>
              </a:rPr>
              <a:t> </a:t>
            </a:r>
            <a:r>
              <a:rPr lang="en-US" altLang="zh-CN" sz="2400" dirty="0">
                <a:solidFill>
                  <a:srgbClr val="056887"/>
                </a:solidFill>
              </a:rPr>
              <a:t>to</a:t>
            </a:r>
            <a:r>
              <a:rPr lang="zh-CN" altLang="en-US" sz="2400" dirty="0">
                <a:solidFill>
                  <a:srgbClr val="056887"/>
                </a:solidFill>
              </a:rPr>
              <a:t> </a:t>
            </a:r>
            <a:r>
              <a:rPr lang="en-US" altLang="zh-CN" sz="2400" dirty="0" smtClean="0">
                <a:solidFill>
                  <a:srgbClr val="056887"/>
                </a:solidFill>
              </a:rPr>
              <a:t>gross.</a:t>
            </a:r>
            <a:endParaRPr lang="en-US" altLang="zh-CN" sz="2400" dirty="0">
              <a:solidFill>
                <a:srgbClr val="056887"/>
              </a:solidFill>
            </a:endParaRPr>
          </a:p>
          <a:p>
            <a:endParaRPr lang="en-US" altLang="zh-CN" sz="2400" dirty="0">
              <a:solidFill>
                <a:srgbClr val="056887"/>
              </a:solidFill>
            </a:endParaRPr>
          </a:p>
          <a:p>
            <a:pPr lvl="1"/>
            <a:endParaRPr lang="en-US" altLang="zh-CN" dirty="0">
              <a:solidFill>
                <a:srgbClr val="056887"/>
              </a:solidFill>
            </a:endParaRPr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838200" y="1463040"/>
          <a:ext cx="5410645" cy="5221146"/>
        </p:xfrm>
        <a:graphic>
          <a:graphicData uri="http://schemas.openxmlformats.org/drawingml/2006/table">
            <a:tbl>
              <a:tblPr/>
              <a:tblGrid>
                <a:gridCol w="1184889"/>
                <a:gridCol w="1153433"/>
                <a:gridCol w="1661696"/>
                <a:gridCol w="1410627"/>
              </a:tblGrid>
              <a:tr h="24862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Director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Coefficient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Actors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charset="0"/>
                        </a:rPr>
                        <a:t>Coefficient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Colin Trevorrow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7.307043342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Anthony Reynolds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6B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1.400930145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3BE7B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Lee Unkrich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6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4.420763514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9D9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Conrad Vernon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606B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10C8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1.378292484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6AC07D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Chris Buck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64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8C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4.24737759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EDB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Don Rickles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10C8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8F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1.335078496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5C47F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Sam Raimi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8C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BB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4.099274173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2DC9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Omar Sy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8F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5F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1.27030978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7CA83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George Lucas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BB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3.998223279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5DD9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Maurice LaMarche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5F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4031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1.201861892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F87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Joss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Whedon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charset="0"/>
                      </a:endParaRP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0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8E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3.864177499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9DE9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Livvy Stubenrauch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4031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A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1.201848519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CF87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Tim Miller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8E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2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3.788397717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BDF9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Alan D. Purwin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A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AB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1.04722418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3DC90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Kyle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Balda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charset="0"/>
                      </a:endParaRP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2B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FC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3.459938788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E2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Lester Speight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AB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0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1.042884567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4DD90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Pete </a:t>
                      </a:r>
                      <a:r>
                        <a:rPr 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Docter</a:t>
                      </a:r>
                      <a:endParaRPr lang="en-US" sz="1000" b="0" i="0" u="none" strike="noStrike" dirty="0">
                        <a:solidFill>
                          <a:srgbClr val="000000"/>
                        </a:solidFill>
                        <a:effectLst/>
                        <a:latin typeface="Lucida Sans" charset="0"/>
                      </a:endParaRP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FC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1F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3.181569619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E5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Ed Skrein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01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F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1.037281294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90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Francis Lawrence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1F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7D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2.9211836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7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Stefan Kapicic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FA6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E0A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1.037272367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6DD90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Andrew Adamson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07D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2.888433709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E7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Keir O'Donnell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E0AE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FB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1.032398895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E91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Peter Jackson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70D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2.473987788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EB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Leonard Roberts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FB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02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1.032380053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DE91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Mark Andrews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70D7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0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2.258396103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8ED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Billy Boyd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02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02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1.006461543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EE092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Andrew Stanton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0C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4D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2.132797309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E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Kevin Dunn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024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2013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0.942740474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FE596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Zack Snyder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4D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80D2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2.130138218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E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Orlando Bloom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20132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51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0.902153161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AE998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Don Hall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80D2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40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2.07836302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Zack Ward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51A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8D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0.841528596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EE9B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Anthony Russo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40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D047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2.077894329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John Ratzenberger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8D8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30BC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0.839564831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E9C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Betty Thomas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D047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06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2.04332642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Jess Harnell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30BC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50BE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0.835581957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EE9C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Christopher Nolan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9006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4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2.039271466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Willow Smith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50BEA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B0B4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0.829381564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EF9C"/>
                    </a:solidFill>
                  </a:tcPr>
                </a:tc>
              </a:tr>
              <a:tr h="248626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John Lasseter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4A4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60DA0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2.020873264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81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James Coburn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B0B4C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9048C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Lucida Sans" charset="0"/>
                        </a:rPr>
                        <a:t>0.822328922</a:t>
                      </a:r>
                    </a:p>
                  </a:txBody>
                  <a:tcPr marL="5753" marR="5753" marT="575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0F98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EF9C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59232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45602" y="656582"/>
            <a:ext cx="10515600" cy="67450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buNone/>
            </a:pPr>
            <a:r>
              <a:rPr lang="en-US" altLang="zh-CN" sz="3600" b="1">
                <a:solidFill>
                  <a:srgbClr val="056887"/>
                </a:solidFill>
                <a:latin typeface="+mj-lt"/>
                <a:ea typeface="+mj-ea"/>
                <a:cs typeface="+mj-cs"/>
              </a:rPr>
              <a:t>Cross-analysis</a:t>
            </a:r>
            <a:endParaRPr lang="en-US" sz="3600" b="1" dirty="0">
              <a:solidFill>
                <a:srgbClr val="056887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926220" y="2518017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solidFill>
                  <a:srgbClr val="056887"/>
                </a:solidFill>
              </a:rPr>
              <a:t>What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will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make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the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next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blockbuster?</a:t>
            </a:r>
            <a:endParaRPr lang="en-US" b="1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2014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4028" y="203079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b="1" dirty="0">
                <a:solidFill>
                  <a:srgbClr val="056887"/>
                </a:solidFill>
              </a:rPr>
              <a:t>What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genres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will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make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the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next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blockbuster?</a:t>
            </a:r>
            <a:endParaRPr lang="en-US" b="1" dirty="0">
              <a:solidFill>
                <a:srgbClr val="056887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261" y="1366406"/>
            <a:ext cx="6802782" cy="5081678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7835" y="1366406"/>
            <a:ext cx="4019463" cy="5422343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Animation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is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the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most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outstanding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genre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that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behaves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well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both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in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gross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profit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and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IMDb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score.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Adventure,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Sci-Fi</a:t>
            </a:r>
            <a:r>
              <a:rPr lang="en-US" altLang="zh-CN" dirty="0">
                <a:solidFill>
                  <a:srgbClr val="056887"/>
                </a:solidFill>
              </a:rPr>
              <a:t>,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History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and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War,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though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have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weaker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positive</a:t>
            </a:r>
            <a:r>
              <a:rPr lang="zh-CN" altLang="en-US" dirty="0" smtClean="0">
                <a:solidFill>
                  <a:srgbClr val="056887"/>
                </a:solidFill>
              </a:rPr>
              <a:t>  </a:t>
            </a:r>
            <a:r>
              <a:rPr lang="en-US" altLang="zh-CN" dirty="0" smtClean="0">
                <a:solidFill>
                  <a:srgbClr val="056887"/>
                </a:solidFill>
              </a:rPr>
              <a:t>impact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IMDb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score,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are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also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attractive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genres</a:t>
            </a:r>
            <a:r>
              <a:rPr lang="en-US" altLang="zh-CN" dirty="0" smtClean="0">
                <a:solidFill>
                  <a:srgbClr val="056887"/>
                </a:solidFill>
              </a:rPr>
              <a:t>.</a:t>
            </a:r>
            <a:endParaRPr lang="en-US" altLang="zh-CN" dirty="0">
              <a:solidFill>
                <a:srgbClr val="056887"/>
              </a:solidFill>
            </a:endParaRPr>
          </a:p>
          <a:p>
            <a:pPr marL="342900" indent="-342900">
              <a:spcBef>
                <a:spcPct val="0"/>
              </a:spcBef>
            </a:pPr>
            <a:endParaRPr lang="en-US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843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9474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56887"/>
                </a:solidFill>
              </a:rPr>
              <a:t>Who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will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make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the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next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blockbuster?</a:t>
            </a:r>
            <a:endParaRPr lang="en-US" b="1" dirty="0">
              <a:solidFill>
                <a:srgbClr val="056887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98" y="1200578"/>
            <a:ext cx="6551293" cy="4893816"/>
          </a:xfrm>
          <a:prstGeom prst="rect">
            <a:avLst/>
          </a:prstGeom>
        </p:spPr>
      </p:pic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7216892" y="1306037"/>
            <a:ext cx="4905658" cy="5893416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Directors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have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stronger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influence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gross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than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actors.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Overall,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actors’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influence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IMDb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score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or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gross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do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not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differ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from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each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other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really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much</a:t>
            </a:r>
            <a:r>
              <a:rPr lang="en-US" altLang="zh-CN" dirty="0">
                <a:solidFill>
                  <a:srgbClr val="056887"/>
                </a:solidFill>
              </a:rPr>
              <a:t>.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endParaRPr lang="en-US" altLang="zh-CN" dirty="0">
              <a:solidFill>
                <a:srgbClr val="056887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There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type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of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directors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who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have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obvious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positive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impact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gross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and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IMDb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score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and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another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type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who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have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negative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impact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IMDb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score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but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do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well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gross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profit.</a:t>
            </a:r>
            <a:endParaRPr lang="en-US" altLang="zh-CN" dirty="0">
              <a:solidFill>
                <a:srgbClr val="056887"/>
              </a:solidFill>
            </a:endParaRPr>
          </a:p>
        </p:txBody>
      </p:sp>
      <p:sp>
        <p:nvSpPr>
          <p:cNvPr id="3" name="Frame 2"/>
          <p:cNvSpPr/>
          <p:nvPr/>
        </p:nvSpPr>
        <p:spPr>
          <a:xfrm>
            <a:off x="2685327" y="1463040"/>
            <a:ext cx="1597306" cy="284737"/>
          </a:xfrm>
          <a:prstGeom prst="fram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rame 5"/>
          <p:cNvSpPr/>
          <p:nvPr/>
        </p:nvSpPr>
        <p:spPr>
          <a:xfrm>
            <a:off x="2095018" y="2383772"/>
            <a:ext cx="1458410" cy="1389575"/>
          </a:xfrm>
          <a:prstGeom prst="frame">
            <a:avLst>
              <a:gd name="adj1" fmla="val 25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Frame 6"/>
          <p:cNvSpPr/>
          <p:nvPr/>
        </p:nvSpPr>
        <p:spPr>
          <a:xfrm>
            <a:off x="2592730" y="3999291"/>
            <a:ext cx="3565002" cy="1637580"/>
          </a:xfrm>
          <a:prstGeom prst="frame">
            <a:avLst>
              <a:gd name="adj1" fmla="val 25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703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99404" y="923806"/>
            <a:ext cx="10807462" cy="62444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Directors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who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have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high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IMDb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score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and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high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gross</a:t>
            </a:r>
            <a:endParaRPr lang="en-US" altLang="zh-CN" dirty="0">
              <a:solidFill>
                <a:srgbClr val="056887"/>
              </a:solidFill>
            </a:endParaRPr>
          </a:p>
          <a:p>
            <a:pPr marL="342900" indent="-342900">
              <a:spcBef>
                <a:spcPct val="0"/>
              </a:spcBef>
            </a:pPr>
            <a:endParaRPr lang="en-US" dirty="0">
              <a:solidFill>
                <a:srgbClr val="056887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61009" y="0"/>
            <a:ext cx="10947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rgbClr val="056887"/>
                </a:solidFill>
              </a:rPr>
              <a:t>Who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will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make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the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next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blockbuster?</a:t>
            </a:r>
            <a:endParaRPr lang="en-US" b="1" dirty="0">
              <a:solidFill>
                <a:srgbClr val="056887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66" y="1401656"/>
            <a:ext cx="1840229" cy="25117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095776" y="1732070"/>
            <a:ext cx="8092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Frozen</a:t>
            </a:r>
          </a:p>
          <a:p>
            <a:r>
              <a:rPr lang="en-US" altLang="zh-CN" dirty="0" smtClean="0"/>
              <a:t>Tarzan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6496" y="1401656"/>
            <a:ext cx="1692744" cy="250747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909461" y="1695825"/>
            <a:ext cx="149432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Finding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Nemo</a:t>
            </a:r>
          </a:p>
          <a:p>
            <a:r>
              <a:rPr lang="en-US" altLang="zh-CN" dirty="0" smtClean="0"/>
              <a:t>Monsters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Inc.</a:t>
            </a:r>
          </a:p>
          <a:p>
            <a:r>
              <a:rPr lang="en-US" altLang="zh-CN" dirty="0" smtClean="0"/>
              <a:t>Toy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Story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61" y="4012634"/>
            <a:ext cx="1698768" cy="25164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548213" y="4008405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Joss </a:t>
            </a:r>
            <a:r>
              <a:rPr lang="en-US" dirty="0" err="1" smtClean="0"/>
              <a:t>Whedon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6654" y="4012634"/>
            <a:ext cx="1698768" cy="25164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881735" y="4008405"/>
            <a:ext cx="1895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Christopher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Nolan</a:t>
            </a:r>
            <a:endParaRPr lang="en-US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76997" y="4012634"/>
            <a:ext cx="1698769" cy="25164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9664552" y="4008405"/>
            <a:ext cx="1453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Peter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Jackson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 rotWithShape="1">
          <a:blip r:embed="rId7"/>
          <a:srcRect l="6967" r="49814"/>
          <a:stretch/>
        </p:blipFill>
        <p:spPr>
          <a:xfrm>
            <a:off x="6512224" y="1401656"/>
            <a:ext cx="1933427" cy="251640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8555689" y="1401656"/>
            <a:ext cx="12883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Pete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Docter</a:t>
            </a:r>
            <a:endParaRPr lang="en-US" altLang="zh-CN" dirty="0" smtClean="0"/>
          </a:p>
        </p:txBody>
      </p:sp>
      <p:sp>
        <p:nvSpPr>
          <p:cNvPr id="20" name="TextBox 19"/>
          <p:cNvSpPr txBox="1"/>
          <p:nvPr/>
        </p:nvSpPr>
        <p:spPr>
          <a:xfrm>
            <a:off x="2097416" y="1434123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Chris</a:t>
            </a:r>
            <a:r>
              <a:rPr lang="zh-CN" altLang="en-US" dirty="0" smtClean="0"/>
              <a:t> </a:t>
            </a:r>
            <a:r>
              <a:rPr lang="en-US" altLang="zh-CN" dirty="0" smtClean="0"/>
              <a:t>Buck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4919240" y="1397981"/>
            <a:ext cx="1292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Lee</a:t>
            </a:r>
            <a:r>
              <a:rPr lang="zh-CN" altLang="en-US" dirty="0" smtClean="0"/>
              <a:t> </a:t>
            </a:r>
            <a:r>
              <a:rPr lang="en-US" altLang="zh-CN" dirty="0" smtClean="0"/>
              <a:t>Unkrich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562227" y="1702057"/>
            <a:ext cx="87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Up</a:t>
            </a:r>
            <a:endParaRPr lang="en-US" altLang="zh-CN" dirty="0" smtClean="0"/>
          </a:p>
          <a:p>
            <a:r>
              <a:rPr lang="en-US" altLang="zh-CN" dirty="0" smtClean="0"/>
              <a:t>WALL.E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536304" y="4307280"/>
            <a:ext cx="14438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Avengers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909134" y="4307280"/>
            <a:ext cx="16747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Dark</a:t>
            </a:r>
            <a:r>
              <a:rPr lang="zh-CN" altLang="en-US" dirty="0" smtClean="0"/>
              <a:t> </a:t>
            </a:r>
            <a:r>
              <a:rPr lang="en-US" altLang="zh-CN" dirty="0" smtClean="0"/>
              <a:t>Knight</a:t>
            </a:r>
          </a:p>
          <a:p>
            <a:r>
              <a:rPr lang="en-US" altLang="zh-CN" dirty="0" smtClean="0"/>
              <a:t>Inception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9689937" y="4285628"/>
            <a:ext cx="13999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mtClean="0"/>
              <a:t>Lord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Rings</a:t>
            </a:r>
          </a:p>
          <a:p>
            <a:r>
              <a:rPr lang="en-US" altLang="zh-CN" dirty="0" smtClean="0"/>
              <a:t>Hobbit</a:t>
            </a:r>
          </a:p>
        </p:txBody>
      </p:sp>
    </p:spTree>
    <p:extLst>
      <p:ext uri="{BB962C8B-B14F-4D97-AF65-F5344CB8AC3E}">
        <p14:creationId xmlns:p14="http://schemas.microsoft.com/office/powerpoint/2010/main" val="1622380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  <p:bldP spid="12" grpId="0"/>
      <p:bldP spid="15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 txBox="1">
            <a:spLocks/>
          </p:cNvSpPr>
          <p:nvPr/>
        </p:nvSpPr>
        <p:spPr>
          <a:xfrm>
            <a:off x="838200" y="137477"/>
            <a:ext cx="10947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rgbClr val="056887"/>
                </a:solidFill>
              </a:rPr>
              <a:t>Who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will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make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the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next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blockbuster?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978138" y="1146488"/>
            <a:ext cx="10807462" cy="6244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Directors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who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have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low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IMDb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score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but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high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gross</a:t>
            </a:r>
          </a:p>
          <a:p>
            <a:pPr marL="342900" indent="-342900">
              <a:spcBef>
                <a:spcPct val="0"/>
              </a:spcBef>
            </a:pPr>
            <a:endParaRPr lang="en-US" dirty="0">
              <a:solidFill>
                <a:srgbClr val="056887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938" y="1682267"/>
            <a:ext cx="2458696" cy="364208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00884" y="5418102"/>
            <a:ext cx="1666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Colin Trevorrow</a:t>
            </a:r>
          </a:p>
          <a:p>
            <a:r>
              <a:rPr lang="en-US" altLang="zh-CN" dirty="0" smtClean="0"/>
              <a:t>Jurassic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World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0206" y="1682267"/>
            <a:ext cx="2458939" cy="36424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95032" y="5418102"/>
            <a:ext cx="13692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Sam</a:t>
            </a:r>
            <a:r>
              <a:rPr lang="zh-CN" altLang="en-US" dirty="0" smtClean="0"/>
              <a:t> </a:t>
            </a:r>
            <a:r>
              <a:rPr lang="en-US" altLang="zh-CN" dirty="0" smtClean="0"/>
              <a:t>Raimi</a:t>
            </a:r>
            <a:endParaRPr lang="en-US" dirty="0"/>
          </a:p>
          <a:p>
            <a:r>
              <a:rPr lang="en-US" altLang="zh-CN" dirty="0" smtClean="0"/>
              <a:t>Spiderman</a:t>
            </a:r>
            <a:r>
              <a:rPr lang="zh-CN" altLang="en-US" dirty="0" smtClean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19543" y="1682267"/>
            <a:ext cx="2335410" cy="36396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202546" y="5418102"/>
            <a:ext cx="15694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Kyle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Balda</a:t>
            </a:r>
            <a:endParaRPr lang="en-US" dirty="0"/>
          </a:p>
          <a:p>
            <a:r>
              <a:rPr lang="en-US" altLang="zh-CN" dirty="0" smtClean="0"/>
              <a:t>Minions</a:t>
            </a:r>
          </a:p>
          <a:p>
            <a:r>
              <a:rPr lang="en-US" dirty="0"/>
              <a:t>Despicable </a:t>
            </a:r>
            <a:r>
              <a:rPr lang="en-US" dirty="0" smtClean="0"/>
              <a:t>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256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630384" y="1152896"/>
            <a:ext cx="9376611" cy="5367020"/>
          </a:xfrm>
        </p:spPr>
        <p:txBody>
          <a:bodyPr>
            <a:normAutofit/>
          </a:bodyPr>
          <a:lstStyle/>
          <a:p>
            <a:r>
              <a:rPr lang="en-US" sz="3200" b="1" dirty="0">
                <a:solidFill>
                  <a:srgbClr val="056887"/>
                </a:solidFill>
              </a:rPr>
              <a:t>Background, Observations, and Procedures</a:t>
            </a:r>
          </a:p>
          <a:p>
            <a:endParaRPr lang="en-US" sz="1600" b="1" dirty="0">
              <a:solidFill>
                <a:srgbClr val="056887"/>
              </a:solidFill>
            </a:endParaRPr>
          </a:p>
          <a:p>
            <a:r>
              <a:rPr lang="en-US" altLang="zh-CN" sz="3200" b="1" dirty="0">
                <a:solidFill>
                  <a:srgbClr val="056887"/>
                </a:solidFill>
              </a:rPr>
              <a:t>Assumptions</a:t>
            </a:r>
            <a:r>
              <a:rPr lang="zh-CN" altLang="en-US" sz="3200" b="1" dirty="0">
                <a:solidFill>
                  <a:srgbClr val="056887"/>
                </a:solidFill>
              </a:rPr>
              <a:t> </a:t>
            </a:r>
            <a:r>
              <a:rPr lang="en-US" altLang="zh-CN" sz="3200" b="1" dirty="0">
                <a:solidFill>
                  <a:srgbClr val="056887"/>
                </a:solidFill>
              </a:rPr>
              <a:t>and</a:t>
            </a:r>
            <a:r>
              <a:rPr lang="zh-CN" altLang="en-US" sz="3200" b="1" dirty="0">
                <a:solidFill>
                  <a:srgbClr val="056887"/>
                </a:solidFill>
              </a:rPr>
              <a:t> </a:t>
            </a:r>
            <a:r>
              <a:rPr lang="en-US" altLang="zh-CN" sz="3200" b="1" dirty="0">
                <a:solidFill>
                  <a:srgbClr val="056887"/>
                </a:solidFill>
              </a:rPr>
              <a:t>Variables</a:t>
            </a:r>
            <a:endParaRPr lang="en-US" sz="3200" b="1" dirty="0">
              <a:solidFill>
                <a:srgbClr val="056887"/>
              </a:solidFill>
            </a:endParaRPr>
          </a:p>
          <a:p>
            <a:endParaRPr lang="en-US" sz="1600" b="1" dirty="0">
              <a:solidFill>
                <a:srgbClr val="056887"/>
              </a:solidFill>
            </a:endParaRPr>
          </a:p>
          <a:p>
            <a:r>
              <a:rPr lang="en-US" altLang="zh-CN" sz="3200" b="1" dirty="0">
                <a:solidFill>
                  <a:srgbClr val="056887"/>
                </a:solidFill>
              </a:rPr>
              <a:t>Analysis</a:t>
            </a:r>
            <a:r>
              <a:rPr lang="zh-CN" altLang="en-US" sz="3200" b="1" dirty="0">
                <a:solidFill>
                  <a:srgbClr val="056887"/>
                </a:solidFill>
              </a:rPr>
              <a:t> </a:t>
            </a:r>
            <a:r>
              <a:rPr lang="en-US" altLang="zh-CN" sz="3200" b="1" dirty="0">
                <a:solidFill>
                  <a:srgbClr val="056887"/>
                </a:solidFill>
              </a:rPr>
              <a:t>into</a:t>
            </a:r>
            <a:r>
              <a:rPr lang="zh-CN" altLang="en-US" sz="3200" b="1" dirty="0">
                <a:solidFill>
                  <a:srgbClr val="056887"/>
                </a:solidFill>
              </a:rPr>
              <a:t> </a:t>
            </a:r>
            <a:r>
              <a:rPr lang="en-US" altLang="zh-CN" sz="3200" b="1" dirty="0">
                <a:solidFill>
                  <a:srgbClr val="056887"/>
                </a:solidFill>
              </a:rPr>
              <a:t>IMDb</a:t>
            </a:r>
            <a:r>
              <a:rPr lang="zh-CN" altLang="en-US" sz="3200" b="1" dirty="0">
                <a:solidFill>
                  <a:srgbClr val="056887"/>
                </a:solidFill>
              </a:rPr>
              <a:t> </a:t>
            </a:r>
            <a:r>
              <a:rPr lang="en-US" altLang="zh-CN" sz="3200" b="1" dirty="0">
                <a:solidFill>
                  <a:srgbClr val="056887"/>
                </a:solidFill>
              </a:rPr>
              <a:t>Score</a:t>
            </a:r>
          </a:p>
          <a:p>
            <a:endParaRPr lang="en-US" altLang="zh-CN" sz="1600" b="1" dirty="0">
              <a:solidFill>
                <a:srgbClr val="056887"/>
              </a:solidFill>
            </a:endParaRPr>
          </a:p>
          <a:p>
            <a:r>
              <a:rPr lang="en-US" altLang="zh-CN" sz="3200" b="1" dirty="0">
                <a:solidFill>
                  <a:srgbClr val="056887"/>
                </a:solidFill>
              </a:rPr>
              <a:t>Analysis</a:t>
            </a:r>
            <a:r>
              <a:rPr lang="zh-CN" altLang="en-US" sz="3200" b="1" dirty="0">
                <a:solidFill>
                  <a:srgbClr val="056887"/>
                </a:solidFill>
              </a:rPr>
              <a:t> </a:t>
            </a:r>
            <a:r>
              <a:rPr lang="en-US" altLang="zh-CN" sz="3200" b="1" dirty="0">
                <a:solidFill>
                  <a:srgbClr val="056887"/>
                </a:solidFill>
              </a:rPr>
              <a:t>into</a:t>
            </a:r>
            <a:r>
              <a:rPr lang="zh-CN" altLang="en-US" sz="3200" b="1" dirty="0">
                <a:solidFill>
                  <a:srgbClr val="056887"/>
                </a:solidFill>
              </a:rPr>
              <a:t> </a:t>
            </a:r>
            <a:r>
              <a:rPr lang="en-US" altLang="zh-CN" sz="3200" b="1" dirty="0">
                <a:solidFill>
                  <a:srgbClr val="056887"/>
                </a:solidFill>
              </a:rPr>
              <a:t>Gross</a:t>
            </a:r>
            <a:endParaRPr lang="en-US" sz="3200" b="1" dirty="0">
              <a:solidFill>
                <a:srgbClr val="056887"/>
              </a:solidFill>
            </a:endParaRPr>
          </a:p>
          <a:p>
            <a:endParaRPr lang="en-US" sz="1600" dirty="0">
              <a:solidFill>
                <a:srgbClr val="056887"/>
              </a:solidFill>
            </a:endParaRPr>
          </a:p>
          <a:p>
            <a:r>
              <a:rPr lang="en-US" altLang="zh-CN" sz="3200" b="1" dirty="0">
                <a:solidFill>
                  <a:srgbClr val="056887"/>
                </a:solidFill>
              </a:rPr>
              <a:t>Conclusions</a:t>
            </a:r>
            <a:r>
              <a:rPr lang="zh-CN" altLang="en-US" sz="3200" b="1" dirty="0">
                <a:solidFill>
                  <a:srgbClr val="056887"/>
                </a:solidFill>
              </a:rPr>
              <a:t> </a:t>
            </a:r>
            <a:r>
              <a:rPr lang="en-US" altLang="zh-CN" sz="3200" b="1" dirty="0">
                <a:solidFill>
                  <a:srgbClr val="056887"/>
                </a:solidFill>
              </a:rPr>
              <a:t>and</a:t>
            </a:r>
            <a:r>
              <a:rPr lang="zh-CN" altLang="en-US" sz="3200" b="1" dirty="0">
                <a:solidFill>
                  <a:srgbClr val="056887"/>
                </a:solidFill>
              </a:rPr>
              <a:t> </a:t>
            </a:r>
            <a:r>
              <a:rPr lang="en-US" altLang="zh-CN" sz="3200" b="1" dirty="0">
                <a:solidFill>
                  <a:srgbClr val="056887"/>
                </a:solidFill>
              </a:rPr>
              <a:t>Recommendations</a:t>
            </a:r>
            <a:endParaRPr lang="en-US" sz="3200" b="1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1678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7517835" y="1366406"/>
            <a:ext cx="4019463" cy="5422343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.</a:t>
            </a:r>
            <a:endParaRPr lang="en-US" altLang="zh-CN" dirty="0">
              <a:solidFill>
                <a:srgbClr val="056887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.</a:t>
            </a:r>
            <a:endParaRPr lang="en-US" altLang="zh-CN" dirty="0">
              <a:solidFill>
                <a:srgbClr val="056887"/>
              </a:solidFill>
            </a:endParaRPr>
          </a:p>
          <a:p>
            <a:pPr marL="342900" indent="-342900">
              <a:spcBef>
                <a:spcPct val="0"/>
              </a:spcBef>
            </a:pPr>
            <a:endParaRPr lang="en-US" dirty="0">
              <a:solidFill>
                <a:srgbClr val="056887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838200" y="137477"/>
            <a:ext cx="10947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dirty="0" smtClean="0">
                <a:solidFill>
                  <a:srgbClr val="056887"/>
                </a:solidFill>
              </a:rPr>
              <a:t>Who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makes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the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next</a:t>
            </a:r>
            <a:r>
              <a:rPr lang="zh-CN" altLang="en-US" b="1" dirty="0" smtClean="0">
                <a:solidFill>
                  <a:srgbClr val="056887"/>
                </a:solidFill>
              </a:rPr>
              <a:t> </a:t>
            </a:r>
            <a:r>
              <a:rPr lang="en-US" altLang="zh-CN" b="1" dirty="0" smtClean="0">
                <a:solidFill>
                  <a:srgbClr val="056887"/>
                </a:solidFill>
              </a:rPr>
              <a:t>blockbuster?</a:t>
            </a:r>
            <a:endParaRPr lang="en-US" b="1" dirty="0">
              <a:solidFill>
                <a:srgbClr val="056887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998" y="1156743"/>
            <a:ext cx="2093662" cy="310135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9926" y="1576321"/>
            <a:ext cx="809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Frozen</a:t>
            </a:r>
            <a:endParaRPr lang="en-US" altLang="zh-CN" dirty="0" smtClean="0"/>
          </a:p>
        </p:txBody>
      </p:sp>
      <p:sp>
        <p:nvSpPr>
          <p:cNvPr id="8" name="TextBox 7"/>
          <p:cNvSpPr txBox="1"/>
          <p:nvPr/>
        </p:nvSpPr>
        <p:spPr>
          <a:xfrm>
            <a:off x="2711566" y="1278374"/>
            <a:ext cx="18943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Livvy</a:t>
            </a:r>
            <a:r>
              <a:rPr lang="en-US" dirty="0"/>
              <a:t> </a:t>
            </a:r>
            <a:r>
              <a:rPr lang="en-US" dirty="0" err="1"/>
              <a:t>Stubenrauch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837" y="1156743"/>
            <a:ext cx="2092474" cy="309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58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947400" cy="1325563"/>
          </a:xfrm>
        </p:spPr>
        <p:txBody>
          <a:bodyPr/>
          <a:lstStyle/>
          <a:p>
            <a:r>
              <a:rPr lang="en-US" b="1" dirty="0">
                <a:solidFill>
                  <a:srgbClr val="056887"/>
                </a:solidFill>
              </a:rPr>
              <a:t>Conclusions</a:t>
            </a:r>
          </a:p>
        </p:txBody>
      </p:sp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2276058" y="1783787"/>
            <a:ext cx="9370646" cy="3633165"/>
          </a:xfrm>
        </p:spPr>
        <p:txBody>
          <a:bodyPr>
            <a:no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sz="3200" dirty="0" smtClean="0">
                <a:solidFill>
                  <a:srgbClr val="056887"/>
                </a:solidFill>
              </a:rPr>
              <a:t>Budget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is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a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vital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factor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leading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to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a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blockbuster.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3200" dirty="0" smtClean="0">
                <a:solidFill>
                  <a:srgbClr val="056887"/>
                </a:solidFill>
              </a:rPr>
              <a:t>Facebook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likes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do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not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show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obvious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impact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on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IMDb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score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or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gross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profit.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3200" dirty="0" smtClean="0">
                <a:solidFill>
                  <a:srgbClr val="056887"/>
                </a:solidFill>
              </a:rPr>
              <a:t>Animation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is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the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most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outstanding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genre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with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high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IMDb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score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and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gross.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sz="3200" dirty="0" smtClean="0">
                <a:solidFill>
                  <a:srgbClr val="056887"/>
                </a:solidFill>
              </a:rPr>
              <a:t>Directors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have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strong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impact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on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gross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and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IMDb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score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and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those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contribute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to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high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gross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can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be</a:t>
            </a:r>
            <a:r>
              <a:rPr lang="zh-CN" altLang="en-US" sz="3200" dirty="0" smtClean="0">
                <a:solidFill>
                  <a:srgbClr val="056887"/>
                </a:solidFill>
              </a:rPr>
              <a:t> </a:t>
            </a:r>
            <a:r>
              <a:rPr lang="en-US" altLang="zh-CN" sz="3200" dirty="0" smtClean="0">
                <a:solidFill>
                  <a:srgbClr val="056887"/>
                </a:solidFill>
              </a:rPr>
              <a:t>identified.</a:t>
            </a:r>
            <a:endParaRPr lang="en-US" altLang="zh-CN" sz="3200" dirty="0">
              <a:solidFill>
                <a:srgbClr val="056887"/>
              </a:solidFill>
            </a:endParaRPr>
          </a:p>
          <a:p>
            <a:pPr marL="342900" indent="-342900">
              <a:spcBef>
                <a:spcPct val="0"/>
              </a:spcBef>
            </a:pPr>
            <a:endParaRPr lang="en-US" sz="3200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871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947400" cy="1325563"/>
          </a:xfrm>
        </p:spPr>
        <p:txBody>
          <a:bodyPr/>
          <a:lstStyle/>
          <a:p>
            <a:r>
              <a:rPr lang="en-US" altLang="zh-CN" b="1" dirty="0" smtClean="0">
                <a:solidFill>
                  <a:srgbClr val="056887"/>
                </a:solidFill>
              </a:rPr>
              <a:t>Limitations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414954" y="1320800"/>
            <a:ext cx="9370646" cy="5341620"/>
          </a:xfrm>
        </p:spPr>
        <p:txBody>
          <a:bodyPr>
            <a:normAutofit/>
          </a:bodyPr>
          <a:lstStyle/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Gross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estimated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data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from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IMDb,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excluding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foreign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gross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profit.</a:t>
            </a:r>
            <a:endParaRPr lang="en-US" altLang="zh-CN" dirty="0">
              <a:solidFill>
                <a:srgbClr val="056887"/>
              </a:solidFill>
            </a:endParaRPr>
          </a:p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Genres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and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keywords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are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subjective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and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complex,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that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every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movie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combination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of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several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genres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and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keywords.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In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our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dataset,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there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are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no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variables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evaluating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movie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marketing.</a:t>
            </a:r>
          </a:p>
          <a:p>
            <a:pPr marL="342900" indent="-342900">
              <a:spcBef>
                <a:spcPct val="0"/>
              </a:spcBef>
            </a:pPr>
            <a:r>
              <a:rPr lang="en-US" altLang="zh-CN" dirty="0" smtClean="0">
                <a:solidFill>
                  <a:srgbClr val="056887"/>
                </a:solidFill>
              </a:rPr>
              <a:t>IMDb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score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more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subjective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variable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compared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with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gross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and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the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relationship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between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is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difficult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to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determine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and</a:t>
            </a:r>
            <a:r>
              <a:rPr lang="zh-CN" altLang="en-US" dirty="0" smtClean="0">
                <a:solidFill>
                  <a:srgbClr val="056887"/>
                </a:solidFill>
              </a:rPr>
              <a:t> </a:t>
            </a:r>
            <a:r>
              <a:rPr lang="en-US" altLang="zh-CN" dirty="0" smtClean="0">
                <a:solidFill>
                  <a:srgbClr val="056887"/>
                </a:solidFill>
              </a:rPr>
              <a:t>analyze.</a:t>
            </a:r>
          </a:p>
          <a:p>
            <a:pPr marL="342900" indent="-342900">
              <a:spcBef>
                <a:spcPct val="0"/>
              </a:spcBef>
            </a:pPr>
            <a:endParaRPr lang="en-US" altLang="zh-CN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9281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947400" cy="1325563"/>
          </a:xfrm>
        </p:spPr>
        <p:txBody>
          <a:bodyPr/>
          <a:lstStyle/>
          <a:p>
            <a:r>
              <a:rPr lang="en-US" b="1" dirty="0">
                <a:solidFill>
                  <a:srgbClr val="056887"/>
                </a:solidFill>
              </a:rPr>
              <a:t>Resources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414954" y="1320800"/>
            <a:ext cx="9777046" cy="53416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56887"/>
                </a:solidFill>
              </a:rPr>
              <a:t>Data from </a:t>
            </a:r>
            <a:r>
              <a:rPr lang="en-US" dirty="0" err="1">
                <a:solidFill>
                  <a:srgbClr val="056887"/>
                </a:solidFill>
              </a:rPr>
              <a:t>Kaggle</a:t>
            </a:r>
            <a:endParaRPr lang="en-US" dirty="0">
              <a:solidFill>
                <a:srgbClr val="056887"/>
              </a:solidFill>
            </a:endParaRPr>
          </a:p>
          <a:p>
            <a:endParaRPr lang="en-US" dirty="0">
              <a:solidFill>
                <a:srgbClr val="056887"/>
              </a:solidFill>
            </a:endParaRPr>
          </a:p>
          <a:p>
            <a:r>
              <a:rPr lang="en-US" dirty="0">
                <a:solidFill>
                  <a:srgbClr val="056887"/>
                </a:solidFill>
              </a:rPr>
              <a:t>PowerPoint background from </a:t>
            </a:r>
            <a:r>
              <a:rPr lang="en-US" dirty="0" err="1">
                <a:solidFill>
                  <a:srgbClr val="056887"/>
                </a:solidFill>
              </a:rPr>
              <a:t>MyFreePPT.com</a:t>
            </a:r>
            <a:endParaRPr lang="en-US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21251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56887"/>
                </a:solidFill>
              </a:rPr>
              <a:t>Background, Observations, and Procedures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5999" y="1295400"/>
            <a:ext cx="9376611" cy="53670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56887"/>
                </a:solidFill>
              </a:rPr>
              <a:t>IMD</a:t>
            </a:r>
            <a:r>
              <a:rPr lang="en-US" altLang="zh-CN" dirty="0">
                <a:solidFill>
                  <a:srgbClr val="056887"/>
                </a:solidFill>
              </a:rPr>
              <a:t>b</a:t>
            </a:r>
            <a:r>
              <a:rPr lang="en-US" dirty="0">
                <a:solidFill>
                  <a:srgbClr val="056887"/>
                </a:solidFill>
              </a:rPr>
              <a:t> data for 5000 movies was exported from Kaggle.com</a:t>
            </a:r>
          </a:p>
          <a:p>
            <a:pPr lvl="1"/>
            <a:r>
              <a:rPr lang="en-US" dirty="0">
                <a:solidFill>
                  <a:srgbClr val="056887"/>
                </a:solidFill>
              </a:rPr>
              <a:t>2589 unique, post-2000 U.S. movie titles were analyzed</a:t>
            </a:r>
          </a:p>
          <a:p>
            <a:pPr marL="457200" lvl="1" indent="0">
              <a:buNone/>
            </a:pPr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056887"/>
                </a:solidFill>
              </a:rPr>
              <a:t>The goal is to analyze the relationship between </a:t>
            </a:r>
            <a:r>
              <a:rPr lang="en-US" altLang="zh-CN" dirty="0">
                <a:solidFill>
                  <a:srgbClr val="056887"/>
                </a:solidFill>
              </a:rPr>
              <a:t>gross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and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dirty="0">
                <a:solidFill>
                  <a:srgbClr val="056887"/>
                </a:solidFill>
              </a:rPr>
              <a:t>IMD</a:t>
            </a:r>
            <a:r>
              <a:rPr lang="en-US" altLang="zh-CN" dirty="0">
                <a:solidFill>
                  <a:srgbClr val="056887"/>
                </a:solidFill>
              </a:rPr>
              <a:t>b</a:t>
            </a:r>
            <a:r>
              <a:rPr lang="en-US" dirty="0">
                <a:solidFill>
                  <a:srgbClr val="056887"/>
                </a:solidFill>
              </a:rPr>
              <a:t> score </a:t>
            </a:r>
            <a:r>
              <a:rPr lang="en-US" altLang="zh-CN" dirty="0">
                <a:solidFill>
                  <a:srgbClr val="056887"/>
                </a:solidFill>
              </a:rPr>
              <a:t>with</a:t>
            </a:r>
            <a:r>
              <a:rPr lang="en-US" dirty="0">
                <a:solidFill>
                  <a:srgbClr val="056887"/>
                </a:solidFill>
              </a:rPr>
              <a:t> the other variables. </a:t>
            </a:r>
          </a:p>
        </p:txBody>
      </p:sp>
    </p:spTree>
    <p:extLst>
      <p:ext uri="{BB962C8B-B14F-4D97-AF65-F5344CB8AC3E}">
        <p14:creationId xmlns:p14="http://schemas.microsoft.com/office/powerpoint/2010/main" val="9653643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rgbClr val="056887"/>
                </a:solidFill>
              </a:rPr>
              <a:t>Assumptions &amp; Variables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6000" y="1295400"/>
            <a:ext cx="9906000" cy="5367020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056887"/>
                </a:solidFill>
              </a:rPr>
              <a:t>Assumptions</a:t>
            </a:r>
          </a:p>
          <a:p>
            <a:pPr lvl="1"/>
            <a:r>
              <a:rPr lang="en-US" altLang="zh-CN" sz="2600" dirty="0">
                <a:solidFill>
                  <a:srgbClr val="056887"/>
                </a:solidFill>
              </a:rPr>
              <a:t>Gross</a:t>
            </a:r>
            <a:r>
              <a:rPr lang="zh-CN" altLang="en-US" sz="2600" dirty="0">
                <a:solidFill>
                  <a:srgbClr val="056887"/>
                </a:solidFill>
              </a:rPr>
              <a:t> </a:t>
            </a:r>
            <a:r>
              <a:rPr lang="en-US" altLang="zh-CN" sz="2600" dirty="0">
                <a:solidFill>
                  <a:srgbClr val="056887"/>
                </a:solidFill>
              </a:rPr>
              <a:t>reflects</a:t>
            </a:r>
            <a:r>
              <a:rPr lang="zh-CN" altLang="en-US" sz="2600" dirty="0">
                <a:solidFill>
                  <a:srgbClr val="056887"/>
                </a:solidFill>
              </a:rPr>
              <a:t> </a:t>
            </a:r>
            <a:r>
              <a:rPr lang="en-US" altLang="zh-CN" sz="2600" dirty="0">
                <a:solidFill>
                  <a:srgbClr val="056887"/>
                </a:solidFill>
              </a:rPr>
              <a:t>popularity</a:t>
            </a:r>
            <a:r>
              <a:rPr lang="zh-CN" altLang="en-US" sz="2600" dirty="0">
                <a:solidFill>
                  <a:srgbClr val="056887"/>
                </a:solidFill>
              </a:rPr>
              <a:t> </a:t>
            </a:r>
            <a:r>
              <a:rPr lang="en-US" altLang="zh-CN" sz="2600" dirty="0">
                <a:solidFill>
                  <a:srgbClr val="056887"/>
                </a:solidFill>
              </a:rPr>
              <a:t>in</a:t>
            </a:r>
            <a:r>
              <a:rPr lang="zh-CN" altLang="en-US" sz="2600" dirty="0">
                <a:solidFill>
                  <a:srgbClr val="056887"/>
                </a:solidFill>
              </a:rPr>
              <a:t> </a:t>
            </a:r>
            <a:r>
              <a:rPr lang="en-US" altLang="zh-CN" sz="2600" dirty="0">
                <a:solidFill>
                  <a:srgbClr val="056887"/>
                </a:solidFill>
              </a:rPr>
              <a:t>movie</a:t>
            </a:r>
            <a:r>
              <a:rPr lang="zh-CN" altLang="en-US" sz="2600" dirty="0">
                <a:solidFill>
                  <a:srgbClr val="056887"/>
                </a:solidFill>
              </a:rPr>
              <a:t> </a:t>
            </a:r>
            <a:r>
              <a:rPr lang="en-US" altLang="zh-CN" sz="2600" dirty="0">
                <a:solidFill>
                  <a:srgbClr val="056887"/>
                </a:solidFill>
              </a:rPr>
              <a:t>market</a:t>
            </a:r>
            <a:endParaRPr lang="en-US" sz="2600" dirty="0">
              <a:solidFill>
                <a:srgbClr val="056887"/>
              </a:solidFill>
            </a:endParaRPr>
          </a:p>
          <a:p>
            <a:pPr lvl="1"/>
            <a:r>
              <a:rPr lang="en-US" altLang="zh-CN" sz="2600" dirty="0">
                <a:solidFill>
                  <a:srgbClr val="056887"/>
                </a:solidFill>
              </a:rPr>
              <a:t>IMDb</a:t>
            </a:r>
            <a:r>
              <a:rPr lang="zh-CN" altLang="en-US" sz="2600" dirty="0">
                <a:solidFill>
                  <a:srgbClr val="056887"/>
                </a:solidFill>
              </a:rPr>
              <a:t> </a:t>
            </a:r>
            <a:r>
              <a:rPr lang="en-US" altLang="zh-CN" sz="2600" dirty="0">
                <a:solidFill>
                  <a:srgbClr val="056887"/>
                </a:solidFill>
              </a:rPr>
              <a:t>score</a:t>
            </a:r>
            <a:r>
              <a:rPr lang="zh-CN" altLang="en-US" sz="2600" dirty="0">
                <a:solidFill>
                  <a:srgbClr val="056887"/>
                </a:solidFill>
              </a:rPr>
              <a:t> </a:t>
            </a:r>
            <a:r>
              <a:rPr lang="en-US" altLang="zh-CN" sz="2600" dirty="0">
                <a:solidFill>
                  <a:srgbClr val="056887"/>
                </a:solidFill>
              </a:rPr>
              <a:t>reflects</a:t>
            </a:r>
            <a:r>
              <a:rPr lang="zh-CN" altLang="en-US" sz="2600" dirty="0">
                <a:solidFill>
                  <a:srgbClr val="056887"/>
                </a:solidFill>
              </a:rPr>
              <a:t> </a:t>
            </a:r>
            <a:r>
              <a:rPr lang="en-US" altLang="zh-CN" sz="2600" dirty="0" smtClean="0">
                <a:solidFill>
                  <a:srgbClr val="056887"/>
                </a:solidFill>
              </a:rPr>
              <a:t>public</a:t>
            </a:r>
            <a:r>
              <a:rPr lang="zh-CN" altLang="en-US" sz="2600" dirty="0" smtClean="0">
                <a:solidFill>
                  <a:srgbClr val="056887"/>
                </a:solidFill>
              </a:rPr>
              <a:t> </a:t>
            </a:r>
            <a:r>
              <a:rPr lang="en-US" altLang="zh-CN" sz="2600" dirty="0" smtClean="0">
                <a:solidFill>
                  <a:srgbClr val="056887"/>
                </a:solidFill>
              </a:rPr>
              <a:t>praise</a:t>
            </a:r>
            <a:endParaRPr lang="en-US" sz="2600" dirty="0">
              <a:solidFill>
                <a:srgbClr val="056887"/>
              </a:solidFill>
            </a:endParaRPr>
          </a:p>
          <a:p>
            <a:pPr lvl="1"/>
            <a:endParaRPr lang="en-US" dirty="0">
              <a:solidFill>
                <a:srgbClr val="056887"/>
              </a:solidFill>
            </a:endParaRPr>
          </a:p>
          <a:p>
            <a:r>
              <a:rPr lang="en-US" dirty="0">
                <a:solidFill>
                  <a:srgbClr val="056887"/>
                </a:solidFill>
              </a:rPr>
              <a:t>Dependent variables: IMD</a:t>
            </a:r>
            <a:r>
              <a:rPr lang="en-US" altLang="zh-CN" dirty="0">
                <a:solidFill>
                  <a:srgbClr val="056887"/>
                </a:solidFill>
              </a:rPr>
              <a:t>b</a:t>
            </a:r>
            <a:r>
              <a:rPr lang="en-US" dirty="0">
                <a:solidFill>
                  <a:srgbClr val="056887"/>
                </a:solidFill>
              </a:rPr>
              <a:t> score and gross</a:t>
            </a:r>
          </a:p>
          <a:p>
            <a:pPr lvl="1"/>
            <a:r>
              <a:rPr lang="en-US" dirty="0">
                <a:solidFill>
                  <a:srgbClr val="056887"/>
                </a:solidFill>
              </a:rPr>
              <a:t>A categorical dependent variable was created using IMDB score – if </a:t>
            </a:r>
            <a:r>
              <a:rPr lang="en-US" dirty="0" err="1" smtClean="0">
                <a:solidFill>
                  <a:srgbClr val="056887"/>
                </a:solidFill>
              </a:rPr>
              <a:t>IMD</a:t>
            </a:r>
            <a:r>
              <a:rPr lang="en-US" altLang="zh-CN" dirty="0" err="1" smtClean="0">
                <a:solidFill>
                  <a:srgbClr val="056887"/>
                </a:solidFill>
              </a:rPr>
              <a:t>b</a:t>
            </a:r>
            <a:r>
              <a:rPr lang="en-US" dirty="0" err="1" smtClean="0">
                <a:solidFill>
                  <a:srgbClr val="056887"/>
                </a:solidFill>
              </a:rPr>
              <a:t>_score</a:t>
            </a:r>
            <a:r>
              <a:rPr lang="en-US" dirty="0" smtClean="0">
                <a:solidFill>
                  <a:srgbClr val="056887"/>
                </a:solidFill>
              </a:rPr>
              <a:t> </a:t>
            </a:r>
            <a:r>
              <a:rPr lang="en-US" dirty="0">
                <a:solidFill>
                  <a:srgbClr val="056887"/>
                </a:solidFill>
              </a:rPr>
              <a:t>&gt;= 7, value = 1, otherwise value = 0.</a:t>
            </a:r>
          </a:p>
          <a:p>
            <a:pPr lvl="1"/>
            <a:r>
              <a:rPr lang="en-US" sz="2600" dirty="0">
                <a:solidFill>
                  <a:srgbClr val="056887"/>
                </a:solidFill>
              </a:rPr>
              <a:t>The threshold of 7 was selected because group members would be more likely to watch a movie if it had a score of 7+.</a:t>
            </a:r>
          </a:p>
          <a:p>
            <a:endParaRPr lang="en-US" dirty="0">
              <a:solidFill>
                <a:srgbClr val="056887"/>
              </a:solidFill>
            </a:endParaRPr>
          </a:p>
          <a:p>
            <a:r>
              <a:rPr lang="en-US" dirty="0">
                <a:solidFill>
                  <a:srgbClr val="056887"/>
                </a:solidFill>
              </a:rPr>
              <a:t>Independent variables: </a:t>
            </a:r>
            <a:r>
              <a:rPr lang="en-US" altLang="zh-CN" dirty="0">
                <a:solidFill>
                  <a:srgbClr val="056887"/>
                </a:solidFill>
              </a:rPr>
              <a:t>budget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(numerical),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dirty="0">
                <a:solidFill>
                  <a:srgbClr val="056887"/>
                </a:solidFill>
              </a:rPr>
              <a:t>duration (numerical), movie Facebook likes (numerical), actor 1-3 Facebook likes (numerical), cast Facebook likes (numerical), Director Facebook likes (numerical), number of critics (numerical), number of voters (numerical), genre (categorical), plot keywords (categorical), title year (</a:t>
            </a:r>
            <a:r>
              <a:rPr lang="en-US" altLang="zh-CN" dirty="0">
                <a:solidFill>
                  <a:srgbClr val="056887"/>
                </a:solidFill>
              </a:rPr>
              <a:t>numerical</a:t>
            </a:r>
            <a:r>
              <a:rPr lang="en-US" dirty="0">
                <a:solidFill>
                  <a:srgbClr val="056887"/>
                </a:solidFill>
              </a:rPr>
              <a:t>), actor 1-3 (categorical)</a:t>
            </a:r>
            <a:r>
              <a:rPr lang="en-US" altLang="zh-CN" dirty="0">
                <a:solidFill>
                  <a:srgbClr val="056887"/>
                </a:solidFill>
              </a:rPr>
              <a:t>,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director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en-US" altLang="zh-CN" dirty="0">
                <a:solidFill>
                  <a:srgbClr val="056887"/>
                </a:solidFill>
              </a:rPr>
              <a:t>(categorical)</a:t>
            </a:r>
            <a:endParaRPr lang="en-US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501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56887"/>
                </a:solidFill>
              </a:rPr>
              <a:t>Procedure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5999" y="1295400"/>
            <a:ext cx="9376611" cy="53670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56887"/>
                </a:solidFill>
              </a:rPr>
              <a:t>Firstly, we separate  the original variables “Keywords”, “Genres”,  “Directors”, ”Actors” into several individual variables.</a:t>
            </a:r>
          </a:p>
          <a:p>
            <a:endParaRPr lang="en-US" dirty="0">
              <a:solidFill>
                <a:srgbClr val="056887"/>
              </a:solidFill>
            </a:endParaRPr>
          </a:p>
          <a:p>
            <a:endParaRPr lang="en-US" dirty="0">
              <a:solidFill>
                <a:srgbClr val="056887"/>
              </a:solidFill>
            </a:endParaRPr>
          </a:p>
          <a:p>
            <a:endParaRPr lang="en-US" dirty="0">
              <a:solidFill>
                <a:srgbClr val="056887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56887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56887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56887"/>
              </a:solidFill>
            </a:endParaRPr>
          </a:p>
          <a:p>
            <a:r>
              <a:rPr lang="en-US" dirty="0">
                <a:solidFill>
                  <a:srgbClr val="056887"/>
                </a:solidFill>
              </a:rPr>
              <a:t>There are 23 genres, 3549 actors, 1445 directors, 5253 keywords in this dataset in total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74058CE2-4F0D-40B2-B495-04455ED5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2952" y="2533651"/>
            <a:ext cx="1876615" cy="2878322"/>
          </a:xfrm>
          <a:prstGeom prst="rect">
            <a:avLst/>
          </a:prstGeom>
        </p:spPr>
      </p:pic>
      <p:sp>
        <p:nvSpPr>
          <p:cNvPr id="3" name="箭头: 右 2">
            <a:extLst>
              <a:ext uri="{FF2B5EF4-FFF2-40B4-BE49-F238E27FC236}">
                <a16:creationId xmlns:a16="http://schemas.microsoft.com/office/drawing/2014/main" xmlns="" id="{7AFADE02-2E70-4C76-9AE5-1945EB21C3C3}"/>
              </a:ext>
            </a:extLst>
          </p:cNvPr>
          <p:cNvSpPr/>
          <p:nvPr/>
        </p:nvSpPr>
        <p:spPr>
          <a:xfrm>
            <a:off x="4719938" y="3429000"/>
            <a:ext cx="1217428" cy="648586"/>
          </a:xfrm>
          <a:prstGeom prst="right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F92ECD50-31FE-4085-9ECF-0145263F3D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366" y="2681355"/>
            <a:ext cx="5254256" cy="258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686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56887"/>
                </a:solidFill>
              </a:rPr>
              <a:t>Procedure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5999" y="1295400"/>
            <a:ext cx="9376611" cy="53670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56887"/>
                </a:solidFill>
              </a:rPr>
              <a:t>Secondly, we do some preparatory work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For example: (1) We calculate gross and budget in million, so that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                               budget will not be over-valued in this model.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                         (2)75% of whole dataset is regarded as </a:t>
            </a:r>
            <a:r>
              <a:rPr lang="en-US" sz="2400" dirty="0" err="1">
                <a:solidFill>
                  <a:srgbClr val="056887"/>
                </a:solidFill>
              </a:rPr>
              <a:t>train_data</a:t>
            </a:r>
            <a:r>
              <a:rPr lang="en-US" sz="2400" dirty="0">
                <a:solidFill>
                  <a:srgbClr val="056887"/>
                </a:solidFill>
              </a:rPr>
              <a:t> while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                               rest of them is used as </a:t>
            </a:r>
            <a:r>
              <a:rPr lang="en-US" sz="2400" dirty="0" err="1">
                <a:solidFill>
                  <a:srgbClr val="056887"/>
                </a:solidFill>
              </a:rPr>
              <a:t>test_data</a:t>
            </a:r>
            <a:endParaRPr lang="en-US" dirty="0">
              <a:solidFill>
                <a:srgbClr val="056887"/>
              </a:solidFill>
            </a:endParaRPr>
          </a:p>
          <a:p>
            <a:r>
              <a:rPr lang="en-US" dirty="0">
                <a:solidFill>
                  <a:srgbClr val="056887"/>
                </a:solidFill>
              </a:rPr>
              <a:t>Thirdly, we analyze how numerical variables influence the </a:t>
            </a:r>
            <a:r>
              <a:rPr lang="en-US" dirty="0" err="1">
                <a:solidFill>
                  <a:srgbClr val="056887"/>
                </a:solidFill>
              </a:rPr>
              <a:t>IMDb_score</a:t>
            </a:r>
            <a:r>
              <a:rPr lang="en-US" dirty="0">
                <a:solidFill>
                  <a:srgbClr val="056887"/>
                </a:solidFill>
              </a:rPr>
              <a:t> and Gross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Logistic regression, LDA, QDA and KNN methods are used to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measure the </a:t>
            </a:r>
            <a:r>
              <a:rPr lang="en-US" sz="2400" dirty="0" err="1">
                <a:solidFill>
                  <a:srgbClr val="056887"/>
                </a:solidFill>
              </a:rPr>
              <a:t>IMDb_score</a:t>
            </a:r>
            <a:r>
              <a:rPr lang="en-US" sz="2400" dirty="0">
                <a:solidFill>
                  <a:srgbClr val="056887"/>
                </a:solidFill>
              </a:rPr>
              <a:t> whether higher than 7.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Linear regression is used to measure the Gross</a:t>
            </a:r>
          </a:p>
          <a:p>
            <a:endParaRPr lang="en-US" dirty="0">
              <a:solidFill>
                <a:srgbClr val="056887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56887"/>
              </a:solidFill>
            </a:endParaRPr>
          </a:p>
          <a:p>
            <a:endParaRPr lang="en-US" dirty="0">
              <a:solidFill>
                <a:srgbClr val="056887"/>
              </a:solidFill>
            </a:endParaRPr>
          </a:p>
          <a:p>
            <a:endParaRPr lang="en-US" dirty="0">
              <a:solidFill>
                <a:srgbClr val="056887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56782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56887"/>
                </a:solidFill>
              </a:rPr>
              <a:t>Procedure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5999" y="1295400"/>
            <a:ext cx="9376611" cy="536702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56887"/>
                </a:solidFill>
              </a:rPr>
              <a:t>Fourthly, we analyzed how genres, directors, actors and keywords impact on IMDb score and gross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 Ridge regression is used to compare individual variable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 Lasso regression is used to identify which variables have significant 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 influence on IMDb score and gross</a:t>
            </a:r>
            <a:endParaRPr lang="en-US" dirty="0">
              <a:solidFill>
                <a:srgbClr val="056887"/>
              </a:solidFill>
            </a:endParaRPr>
          </a:p>
          <a:p>
            <a:r>
              <a:rPr lang="en-US" dirty="0">
                <a:solidFill>
                  <a:srgbClr val="056887"/>
                </a:solidFill>
              </a:rPr>
              <a:t>Finally, we made comprehensive analysis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Data visualization is used to identify which particular genre, director or    </a:t>
            </a:r>
          </a:p>
          <a:p>
            <a:pPr marL="0" indent="0">
              <a:buNone/>
            </a:pPr>
            <a:r>
              <a:rPr lang="en-US" sz="2400" dirty="0">
                <a:solidFill>
                  <a:srgbClr val="056887"/>
                </a:solidFill>
              </a:rPr>
              <a:t>   actor is special </a:t>
            </a:r>
            <a:endParaRPr lang="en-US" dirty="0">
              <a:solidFill>
                <a:srgbClr val="056887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56887"/>
              </a:solidFill>
            </a:endParaRPr>
          </a:p>
          <a:p>
            <a:endParaRPr lang="en-US" dirty="0">
              <a:solidFill>
                <a:srgbClr val="056887"/>
              </a:solidFill>
            </a:endParaRPr>
          </a:p>
          <a:p>
            <a:endParaRPr lang="en-US" dirty="0">
              <a:solidFill>
                <a:srgbClr val="056887"/>
              </a:solidFill>
            </a:endParaRPr>
          </a:p>
          <a:p>
            <a:pPr marL="0" indent="0">
              <a:buNone/>
            </a:pPr>
            <a:endParaRPr lang="en-US" dirty="0">
              <a:solidFill>
                <a:srgbClr val="05688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831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56887"/>
                </a:solidFill>
              </a:rPr>
              <a:t>Analysis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into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IMDb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Score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5999" y="1085335"/>
            <a:ext cx="9906001" cy="5367020"/>
          </a:xfrm>
        </p:spPr>
        <p:txBody>
          <a:bodyPr>
            <a:normAutofit/>
          </a:bodyPr>
          <a:lstStyle/>
          <a:p>
            <a:r>
              <a:rPr lang="en-US" altLang="zh-CN" sz="3200" dirty="0">
                <a:solidFill>
                  <a:srgbClr val="056887"/>
                </a:solidFill>
              </a:rPr>
              <a:t>Numerical variables</a:t>
            </a: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r>
              <a:rPr lang="en-US" altLang="zh-CN" sz="3200" dirty="0">
                <a:solidFill>
                  <a:srgbClr val="056887"/>
                </a:solidFill>
              </a:rPr>
              <a:t>LDA model is best. The misclassification error is 0.141</a:t>
            </a:r>
          </a:p>
          <a:p>
            <a:r>
              <a:rPr lang="en-US" altLang="zh-CN" sz="3200" dirty="0">
                <a:solidFill>
                  <a:srgbClr val="056887"/>
                </a:solidFill>
              </a:rPr>
              <a:t>Nothing related to Facebook</a:t>
            </a:r>
          </a:p>
          <a:p>
            <a:r>
              <a:rPr lang="en-US" altLang="zh-CN" sz="3200" dirty="0">
                <a:solidFill>
                  <a:srgbClr val="056887"/>
                </a:solidFill>
              </a:rPr>
              <a:t>Recent year tend to have lower IMDb score</a:t>
            </a:r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pPr lvl="1"/>
            <a:endParaRPr lang="en-US" altLang="zh-CN" dirty="0">
              <a:solidFill>
                <a:srgbClr val="056887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xmlns="" id="{2E3CEBE7-3B79-4D6C-8568-50B9B0A98E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429" y="1598427"/>
            <a:ext cx="2865696" cy="252484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09CD0423-1633-4FB6-B153-1AFA460DA6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32"/>
          <a:stretch/>
        </p:blipFill>
        <p:spPr>
          <a:xfrm>
            <a:off x="7175647" y="1917208"/>
            <a:ext cx="4178153" cy="188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61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38200" y="137477"/>
            <a:ext cx="10515600" cy="1325563"/>
          </a:xfrm>
        </p:spPr>
        <p:txBody>
          <a:bodyPr/>
          <a:lstStyle/>
          <a:p>
            <a:r>
              <a:rPr lang="en-US" altLang="zh-CN" b="1" dirty="0">
                <a:solidFill>
                  <a:srgbClr val="056887"/>
                </a:solidFill>
              </a:rPr>
              <a:t>Analysis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into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IMDb</a:t>
            </a:r>
            <a:r>
              <a:rPr lang="zh-CN" altLang="en-US" b="1" dirty="0">
                <a:solidFill>
                  <a:srgbClr val="056887"/>
                </a:solidFill>
              </a:rPr>
              <a:t> </a:t>
            </a:r>
            <a:r>
              <a:rPr lang="en-US" altLang="zh-CN" b="1" dirty="0">
                <a:solidFill>
                  <a:srgbClr val="056887"/>
                </a:solidFill>
              </a:rPr>
              <a:t>Score</a:t>
            </a:r>
            <a:endParaRPr lang="en-US" b="1" dirty="0">
              <a:solidFill>
                <a:srgbClr val="056887"/>
              </a:solidFill>
            </a:endParaRP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2285999" y="1085335"/>
            <a:ext cx="8410353" cy="473368"/>
          </a:xfrm>
        </p:spPr>
        <p:txBody>
          <a:bodyPr>
            <a:normAutofit fontScale="85000" lnSpcReduction="10000"/>
          </a:bodyPr>
          <a:lstStyle/>
          <a:p>
            <a:r>
              <a:rPr lang="en-US" altLang="zh-CN" dirty="0">
                <a:solidFill>
                  <a:srgbClr val="056887"/>
                </a:solidFill>
              </a:rPr>
              <a:t>Directors and Actors</a:t>
            </a:r>
            <a:r>
              <a:rPr lang="zh-CN" altLang="en-US" dirty="0">
                <a:solidFill>
                  <a:srgbClr val="056887"/>
                </a:solidFill>
              </a:rPr>
              <a:t> </a:t>
            </a:r>
            <a:r>
              <a:rPr lang="mr-IN" altLang="zh-CN" dirty="0">
                <a:solidFill>
                  <a:srgbClr val="056887"/>
                </a:solidFill>
              </a:rPr>
              <a:t>–</a:t>
            </a:r>
            <a:r>
              <a:rPr lang="en-US" altLang="zh-CN" dirty="0">
                <a:solidFill>
                  <a:srgbClr val="056887"/>
                </a:solidFill>
              </a:rPr>
              <a:t>Top 20 Score identified by Ridge model</a:t>
            </a:r>
            <a:endParaRPr lang="en-US" altLang="zh-CN" sz="3200" dirty="0">
              <a:solidFill>
                <a:srgbClr val="056887"/>
              </a:solidFill>
            </a:endParaRPr>
          </a:p>
          <a:p>
            <a:pPr marL="0" indent="0">
              <a:buNone/>
            </a:pPr>
            <a:endParaRPr lang="en-US" altLang="zh-CN" sz="3200" dirty="0">
              <a:solidFill>
                <a:srgbClr val="056887"/>
              </a:solidFill>
            </a:endParaRPr>
          </a:p>
          <a:p>
            <a:pPr lvl="1"/>
            <a:endParaRPr lang="en-US" altLang="zh-CN" dirty="0">
              <a:solidFill>
                <a:srgbClr val="056887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6606260" y="1558703"/>
            <a:ext cx="2779727" cy="4406162"/>
            <a:chOff x="2514600" y="1606550"/>
            <a:chExt cx="3581400" cy="5676900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14600" y="1606550"/>
              <a:ext cx="3581400" cy="3035300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4"/>
            <a:srcRect r="705"/>
            <a:stretch/>
          </p:blipFill>
          <p:spPr>
            <a:xfrm>
              <a:off x="2514600" y="4641850"/>
              <a:ext cx="3581400" cy="2641600"/>
            </a:xfrm>
            <a:prstGeom prst="rect">
              <a:avLst/>
            </a:prstGeom>
          </p:spPr>
        </p:pic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85987" y="1535296"/>
            <a:ext cx="2361777" cy="4406162"/>
          </a:xfrm>
          <a:prstGeom prst="rect">
            <a:avLst/>
          </a:prstGeom>
        </p:spPr>
      </p:pic>
      <p:grpSp>
        <p:nvGrpSpPr>
          <p:cNvPr id="12" name="Group 6">
            <a:extLst>
              <a:ext uri="{FF2B5EF4-FFF2-40B4-BE49-F238E27FC236}">
                <a16:creationId xmlns:a16="http://schemas.microsoft.com/office/drawing/2014/main" xmlns="" id="{AA4055C7-2060-4235-B00E-6564F785A5CE}"/>
              </a:ext>
            </a:extLst>
          </p:cNvPr>
          <p:cNvGrpSpPr/>
          <p:nvPr/>
        </p:nvGrpSpPr>
        <p:grpSpPr>
          <a:xfrm>
            <a:off x="640305" y="1558704"/>
            <a:ext cx="2908520" cy="4406162"/>
            <a:chOff x="2443018" y="1606550"/>
            <a:chExt cx="3759200" cy="5694870"/>
          </a:xfrm>
        </p:grpSpPr>
        <p:pic>
          <p:nvPicPr>
            <p:cNvPr id="14" name="Picture 4">
              <a:extLst>
                <a:ext uri="{FF2B5EF4-FFF2-40B4-BE49-F238E27FC236}">
                  <a16:creationId xmlns:a16="http://schemas.microsoft.com/office/drawing/2014/main" xmlns="" id="{3076C321-0DC1-49BE-BE9E-FA505EB1335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43018" y="1606550"/>
              <a:ext cx="3759200" cy="3035300"/>
            </a:xfrm>
            <a:prstGeom prst="rect">
              <a:avLst/>
            </a:prstGeom>
          </p:spPr>
        </p:pic>
        <p:pic>
          <p:nvPicPr>
            <p:cNvPr id="15" name="Picture 5">
              <a:extLst>
                <a:ext uri="{FF2B5EF4-FFF2-40B4-BE49-F238E27FC236}">
                  <a16:creationId xmlns:a16="http://schemas.microsoft.com/office/drawing/2014/main" xmlns="" id="{7D88EEED-7C12-49D8-8C7F-68C59177F3C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43018" y="4641850"/>
              <a:ext cx="3759200" cy="2659570"/>
            </a:xfrm>
            <a:prstGeom prst="rect">
              <a:avLst/>
            </a:prstGeom>
          </p:spPr>
        </p:pic>
      </p:grpSp>
      <p:pic>
        <p:nvPicPr>
          <p:cNvPr id="16" name="Picture 7">
            <a:extLst>
              <a:ext uri="{FF2B5EF4-FFF2-40B4-BE49-F238E27FC236}">
                <a16:creationId xmlns:a16="http://schemas.microsoft.com/office/drawing/2014/main" xmlns="" id="{C88DAD36-C081-4EDE-9376-2FB90EC97A8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994" r="2423"/>
          <a:stretch/>
        </p:blipFill>
        <p:spPr>
          <a:xfrm>
            <a:off x="3548825" y="1558703"/>
            <a:ext cx="2857710" cy="4406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9297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1871</TotalTime>
  <Words>1760</Words>
  <Application>Microsoft Macintosh PowerPoint</Application>
  <PresentationFormat>Widescreen</PresentationFormat>
  <Paragraphs>333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Calibri</vt:lpstr>
      <vt:lpstr>Calibri Light</vt:lpstr>
      <vt:lpstr>DengXian</vt:lpstr>
      <vt:lpstr>Lucida Sans</vt:lpstr>
      <vt:lpstr>Mangal</vt:lpstr>
      <vt:lpstr>宋体</vt:lpstr>
      <vt:lpstr>Arial</vt:lpstr>
      <vt:lpstr>Office Theme</vt:lpstr>
      <vt:lpstr>DSO 530 Final Project</vt:lpstr>
      <vt:lpstr>PowerPoint Presentation</vt:lpstr>
      <vt:lpstr>Background, Observations, and Procedures</vt:lpstr>
      <vt:lpstr>Assumptions &amp; Variables</vt:lpstr>
      <vt:lpstr>Procedure</vt:lpstr>
      <vt:lpstr>Procedure</vt:lpstr>
      <vt:lpstr>Procedure</vt:lpstr>
      <vt:lpstr>Analysis into IMDb Score</vt:lpstr>
      <vt:lpstr>Analysis into IMDb Score</vt:lpstr>
      <vt:lpstr>Analysis into IMDb Score</vt:lpstr>
      <vt:lpstr>Analysis into IMDb Score</vt:lpstr>
      <vt:lpstr>Analysis into Gross</vt:lpstr>
      <vt:lpstr>Analysis into Gross</vt:lpstr>
      <vt:lpstr>Analysis into Gross</vt:lpstr>
      <vt:lpstr>What will make the next blockbuster?</vt:lpstr>
      <vt:lpstr>What genres will make the next blockbuster?</vt:lpstr>
      <vt:lpstr>Who will make the next blockbuster?</vt:lpstr>
      <vt:lpstr>PowerPoint Presentation</vt:lpstr>
      <vt:lpstr>PowerPoint Presentation</vt:lpstr>
      <vt:lpstr>PowerPoint Presentation</vt:lpstr>
      <vt:lpstr>Conclusions</vt:lpstr>
      <vt:lpstr>Limitations</vt:lpstr>
      <vt:lpstr>Resources</vt:lpstr>
    </vt:vector>
  </TitlesOfParts>
  <Company>Aerospace Corporation</Company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Anastasiya Martynova</dc:creator>
  <cp:lastModifiedBy>yhlibby@163.com</cp:lastModifiedBy>
  <cp:revision>272</cp:revision>
  <dcterms:created xsi:type="dcterms:W3CDTF">2017-09-04T23:00:13Z</dcterms:created>
  <dcterms:modified xsi:type="dcterms:W3CDTF">2017-11-30T07:21:19Z</dcterms:modified>
</cp:coreProperties>
</file>